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 userDrawn="1">
          <p15:clr>
            <a:srgbClr val="A4A3A4"/>
          </p15:clr>
        </p15:guide>
        <p15:guide id="2" orient="horz" pos="60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Ilickovic" initials="MI" lastIdx="1" clrIdx="0">
    <p:extLst>
      <p:ext uri="{19B8F6BF-5375-455C-9EA6-DF929625EA0E}">
        <p15:presenceInfo xmlns:p15="http://schemas.microsoft.com/office/powerpoint/2012/main" userId="S::marina.ilickovic@virginpulse.com::f5f0aa97-bb2b-4c1f-b203-c12f6de75c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E48"/>
    <a:srgbClr val="008EA8"/>
    <a:srgbClr val="2E9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0"/>
    <p:restoredTop sz="97327"/>
  </p:normalViewPr>
  <p:slideViewPr>
    <p:cSldViewPr>
      <p:cViewPr>
        <p:scale>
          <a:sx n="75" d="100"/>
          <a:sy n="75" d="100"/>
        </p:scale>
        <p:origin x="1998" y="540"/>
      </p:cViewPr>
      <p:guideLst>
        <p:guide pos="361"/>
        <p:guide orient="horz" pos="60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115DDA75-9C8B-43A4-A3F6-9DCA71232F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Content Placeholder 7">
            <a:extLst>
              <a:ext uri="{FF2B5EF4-FFF2-40B4-BE49-F238E27FC236}">
                <a16:creationId xmlns:a16="http://schemas.microsoft.com/office/drawing/2014/main" id="{0AE1387D-2701-43D1-A9A7-6791EFDB03CB}"/>
              </a:ext>
            </a:extLst>
          </p:cNvPr>
          <p:cNvSpPr>
            <a:spLocks noGrp="1"/>
          </p:cNvSpPr>
          <p:nvPr>
            <p:ph sz="quarter" idx="13" hasCustomPrompt="1"/>
          </p:nvPr>
        </p:nvSpPr>
        <p:spPr>
          <a:xfrm>
            <a:off x="582613" y="8701088"/>
            <a:ext cx="1811337" cy="865187"/>
          </a:xfrm>
          <a:prstGeom prst="rect">
            <a:avLst/>
          </a:prstGeom>
        </p:spPr>
        <p:txBody>
          <a:bodyPr>
            <a:normAutofit/>
          </a:bodyPr>
          <a:lstStyle>
            <a:lvl1pPr>
              <a:defRPr sz="1400"/>
            </a:lvl1pPr>
          </a:lstStyle>
          <a:p>
            <a:pPr lvl="0"/>
            <a:r>
              <a:rPr lang="hr-BA" dirty="0"/>
              <a:t>CLIENT LOGO – insert PICTURES</a:t>
            </a:r>
            <a:endParaRPr lang="en-US" dirty="0"/>
          </a:p>
        </p:txBody>
      </p:sp>
    </p:spTree>
  </p:cSld>
  <p:clrMapOvr>
    <a:masterClrMapping/>
  </p:clrMapOvr>
  <p:extLst>
    <p:ext uri="{DCECCB84-F9BA-43D5-87BE-67443E8EF086}">
      <p15:sldGuideLst xmlns:p15="http://schemas.microsoft.com/office/powerpoint/2012/main">
        <p15:guide id="1" pos="361" userDrawn="1">
          <p15:clr>
            <a:srgbClr val="FBAE40"/>
          </p15:clr>
        </p15:guide>
        <p15:guide id="2" orient="horz" pos="6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E3CD69-CF82-4D65-8A5C-2C5DA4F0BC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Content Placeholder 7">
            <a:extLst>
              <a:ext uri="{FF2B5EF4-FFF2-40B4-BE49-F238E27FC236}">
                <a16:creationId xmlns:a16="http://schemas.microsoft.com/office/drawing/2014/main" id="{FCA458E1-DEFE-4A31-9A65-7D3750102AEC}"/>
              </a:ext>
            </a:extLst>
          </p:cNvPr>
          <p:cNvSpPr>
            <a:spLocks noGrp="1"/>
          </p:cNvSpPr>
          <p:nvPr>
            <p:ph sz="quarter" idx="13" hasCustomPrompt="1"/>
          </p:nvPr>
        </p:nvSpPr>
        <p:spPr>
          <a:xfrm>
            <a:off x="582613" y="8701088"/>
            <a:ext cx="1811337" cy="865187"/>
          </a:xfrm>
          <a:prstGeom prst="rect">
            <a:avLst/>
          </a:prstGeom>
        </p:spPr>
        <p:txBody>
          <a:bodyPr>
            <a:normAutofit/>
          </a:bodyPr>
          <a:lstStyle>
            <a:lvl1pPr>
              <a:defRPr sz="1400"/>
            </a:lvl1pPr>
          </a:lstStyle>
          <a:p>
            <a:pPr lvl="0"/>
            <a:r>
              <a:rPr lang="hr-BA" dirty="0"/>
              <a:t>CLIENT LOGO – insert PICTURES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A3681CD6-4F2D-4EF3-A8D6-556EE18CE5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Content Placeholder 7">
            <a:extLst>
              <a:ext uri="{FF2B5EF4-FFF2-40B4-BE49-F238E27FC236}">
                <a16:creationId xmlns:a16="http://schemas.microsoft.com/office/drawing/2014/main" id="{75A55F7D-94F7-4C87-A8F5-0890C639F8BD}"/>
              </a:ext>
            </a:extLst>
          </p:cNvPr>
          <p:cNvSpPr>
            <a:spLocks noGrp="1"/>
          </p:cNvSpPr>
          <p:nvPr>
            <p:ph sz="quarter" idx="13" hasCustomPrompt="1"/>
          </p:nvPr>
        </p:nvSpPr>
        <p:spPr>
          <a:xfrm>
            <a:off x="582613" y="8701088"/>
            <a:ext cx="1811337" cy="865187"/>
          </a:xfrm>
          <a:prstGeom prst="rect">
            <a:avLst/>
          </a:prstGeom>
        </p:spPr>
        <p:txBody>
          <a:bodyPr>
            <a:normAutofit/>
          </a:bodyPr>
          <a:lstStyle>
            <a:lvl1pPr>
              <a:defRPr sz="1400"/>
            </a:lvl1pPr>
          </a:lstStyle>
          <a:p>
            <a:pPr lvl="0"/>
            <a:r>
              <a:rPr lang="hr-BA" dirty="0"/>
              <a:t>CLIENT LOGO – insert PICTURES</a:t>
            </a:r>
            <a:endParaRPr lang="en-US" dirty="0"/>
          </a:p>
        </p:txBody>
      </p:sp>
    </p:spTree>
  </p:cSld>
  <p:clrMapOvr>
    <a:masterClrMapping/>
  </p:clrMapOvr>
  <p:extLst>
    <p:ext uri="{DCECCB84-F9BA-43D5-87BE-67443E8EF086}">
      <p15:sldGuideLst xmlns:p15="http://schemas.microsoft.com/office/powerpoint/2012/main">
        <p15:guide id="1" orient="horz" pos="6026" userDrawn="1">
          <p15:clr>
            <a:srgbClr val="FBAE40"/>
          </p15:clr>
        </p15:guide>
        <p15:guide id="2" pos="36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77920" y="7981528"/>
            <a:ext cx="6548640" cy="360040"/>
          </a:xfrm>
          <a:prstGeom prst="rect">
            <a:avLst/>
          </a:prstGeom>
          <a:noFill/>
          <a:ln>
            <a:noFill/>
          </a:ln>
        </p:spPr>
        <p:txBody>
          <a:bodyPr wrap="square" lIns="0" tIns="0" rIns="0" bIns="0" anchor="t"/>
          <a:lstStyle/>
          <a:p>
            <a:pPr>
              <a:tabLst>
                <a:tab pos="1257300" algn="l"/>
              </a:tabLst>
              <a:defRPr lang="en-US"/>
            </a:pPr>
            <a:r>
              <a:rPr lang="en-US" sz="1000" b="1" dirty="0">
                <a:solidFill>
                  <a:srgbClr val="008EA8"/>
                </a:solidFill>
                <a:ea typeface="Whitney (OTF) Semibold" charset="77"/>
                <a:cs typeface="Whitney (OTF) Semibold" charset="77"/>
              </a:rPr>
              <a:t>Don’t have a Max Buzz fitness tracker? </a:t>
            </a:r>
            <a:r>
              <a:rPr lang="en-US" sz="1000" dirty="0">
                <a:solidFill>
                  <a:srgbClr val="333E48"/>
                </a:solidFill>
                <a:ea typeface="Whitney (OTF) Book" charset="77"/>
                <a:cs typeface="Whitney (OTF) Book" charset="77"/>
              </a:rPr>
              <a:t>No problem. See real-time activity tracked by your Fitbit, Garmin, Apple Watch, Misfit, or Polar fitness trackers — right in the Virgin Pulse app.</a:t>
            </a:r>
            <a:endParaRPr sz="1000" b="1" dirty="0">
              <a:solidFill>
                <a:srgbClr val="333E48"/>
              </a:solidFill>
              <a:ea typeface="Whitney (OTF) Book" charset="77"/>
              <a:cs typeface="Whitney (OTF) Book" charset="77"/>
            </a:endParaRPr>
          </a:p>
        </p:txBody>
      </p:sp>
      <p:sp>
        <p:nvSpPr>
          <p:cNvPr id="3" name="TextBox 2">
            <a:extLst>
              <a:ext uri="{FF2B5EF4-FFF2-40B4-BE49-F238E27FC236}">
                <a16:creationId xmlns:a16="http://schemas.microsoft.com/office/drawing/2014/main" id="{B2C7A3DA-51F0-470D-89F0-A056144F1649}"/>
              </a:ext>
            </a:extLst>
          </p:cNvPr>
          <p:cNvSpPr txBox="1"/>
          <p:nvPr/>
        </p:nvSpPr>
        <p:spPr>
          <a:xfrm>
            <a:off x="501824" y="6441209"/>
            <a:ext cx="6696744" cy="830997"/>
          </a:xfrm>
          <a:prstGeom prst="rect">
            <a:avLst/>
          </a:prstGeom>
          <a:noFill/>
        </p:spPr>
        <p:txBody>
          <a:bodyPr wrap="square" rtlCol="0">
            <a:spAutoFit/>
          </a:bodyPr>
          <a:lstStyle/>
          <a:p>
            <a:r>
              <a:rPr lang="en-US" sz="1600" dirty="0">
                <a:solidFill>
                  <a:srgbClr val="333E48"/>
                </a:solidFill>
              </a:rPr>
              <a:t>Virgin Pulse’s health and wellbeing program works with the best fitness</a:t>
            </a:r>
            <a:r>
              <a:rPr lang="hr-BA" sz="1600" dirty="0">
                <a:solidFill>
                  <a:srgbClr val="333E48"/>
                </a:solidFill>
              </a:rPr>
              <a:t> </a:t>
            </a:r>
            <a:r>
              <a:rPr lang="en-US" sz="1600" dirty="0">
                <a:solidFill>
                  <a:srgbClr val="333E48"/>
                </a:solidFill>
              </a:rPr>
              <a:t>tracking devices and mobile apps in the market. Take a look at the brands we’ve partnered with to help you be successful and have fun getting</a:t>
            </a:r>
            <a:r>
              <a:rPr lang="hr-BA" sz="1600" dirty="0">
                <a:solidFill>
                  <a:srgbClr val="333E48"/>
                </a:solidFill>
              </a:rPr>
              <a:t> </a:t>
            </a:r>
            <a:r>
              <a:rPr lang="en-US" sz="1600" dirty="0">
                <a:solidFill>
                  <a:srgbClr val="333E48"/>
                </a:solidFill>
              </a:rPr>
              <a:t>healthier!</a:t>
            </a:r>
            <a:r>
              <a:rPr lang="hr-BA" sz="1600" dirty="0">
                <a:solidFill>
                  <a:srgbClr val="333E48"/>
                </a:solidFill>
              </a:rPr>
              <a:t> </a:t>
            </a:r>
            <a:endParaRPr lang="en-US" sz="1600" dirty="0">
              <a:solidFill>
                <a:srgbClr val="333E48"/>
              </a:solidFill>
            </a:endParaRPr>
          </a:p>
        </p:txBody>
      </p:sp>
      <p:sp>
        <p:nvSpPr>
          <p:cNvPr id="7" name="TextBox 6">
            <a:extLst>
              <a:ext uri="{FF2B5EF4-FFF2-40B4-BE49-F238E27FC236}">
                <a16:creationId xmlns:a16="http://schemas.microsoft.com/office/drawing/2014/main" id="{9225615A-32E7-431C-BDA8-F92F1016970F}"/>
              </a:ext>
            </a:extLst>
          </p:cNvPr>
          <p:cNvSpPr txBox="1"/>
          <p:nvPr/>
        </p:nvSpPr>
        <p:spPr>
          <a:xfrm>
            <a:off x="552503" y="8402818"/>
            <a:ext cx="3333697" cy="360040"/>
          </a:xfrm>
          <a:prstGeom prst="rect">
            <a:avLst/>
          </a:prstGeom>
          <a:noFill/>
          <a:ln>
            <a:noFill/>
          </a:ln>
        </p:spPr>
        <p:txBody>
          <a:bodyPr wrap="square" lIns="0" tIns="0" rIns="0" bIns="0" anchor="t"/>
          <a:lstStyle/>
          <a:p>
            <a:pPr>
              <a:tabLst>
                <a:tab pos="1257300" algn="l"/>
              </a:tabLst>
              <a:defRPr lang="en-US"/>
            </a:pPr>
            <a:r>
              <a:rPr lang="hr-BA" sz="1000" b="1" dirty="0">
                <a:solidFill>
                  <a:srgbClr val="008EA8"/>
                </a:solidFill>
                <a:ea typeface="Whitney (OTF) Semibold" charset="77"/>
                <a:cs typeface="Whitney (OTF) Semibold" charset="77"/>
              </a:rPr>
              <a:t>Don’t have the Virgin Pulse app</a:t>
            </a:r>
            <a:r>
              <a:rPr lang="en-US" sz="1000" b="1" dirty="0">
                <a:solidFill>
                  <a:srgbClr val="008EA8"/>
                </a:solidFill>
                <a:ea typeface="Whitney (OTF) Semibold" charset="77"/>
                <a:cs typeface="Whitney (OTF) Semibold" charset="77"/>
              </a:rPr>
              <a:t>? </a:t>
            </a:r>
            <a:br>
              <a:rPr lang="hr-BA" sz="1000" b="1" dirty="0">
                <a:solidFill>
                  <a:srgbClr val="008EA8"/>
                </a:solidFill>
                <a:ea typeface="Whitney (OTF) Semibold" charset="77"/>
                <a:cs typeface="Whitney (OTF) Semibold" charset="77"/>
              </a:rPr>
            </a:br>
            <a:r>
              <a:rPr lang="hr-BA" sz="1000" dirty="0">
                <a:solidFill>
                  <a:srgbClr val="333E48"/>
                </a:solidFill>
                <a:ea typeface="Whitney (OTF) Semibold" charset="77"/>
                <a:cs typeface="Whitney (OTF) Semibold" charset="77"/>
              </a:rPr>
              <a:t>Download it today from the App Store or on Google Play</a:t>
            </a:r>
            <a:endParaRPr sz="1000" dirty="0">
              <a:solidFill>
                <a:srgbClr val="333E48"/>
              </a:solidFill>
              <a:ea typeface="Whitney (OTF) Book" charset="77"/>
              <a:cs typeface="Whitney (OTF) Book" charset="77"/>
            </a:endParaRPr>
          </a:p>
        </p:txBody>
      </p:sp>
      <p:sp>
        <p:nvSpPr>
          <p:cNvPr id="4" name="Content Placeholder 3">
            <a:extLst>
              <a:ext uri="{FF2B5EF4-FFF2-40B4-BE49-F238E27FC236}">
                <a16:creationId xmlns:a16="http://schemas.microsoft.com/office/drawing/2014/main" id="{380FFE7E-27F4-44AE-8556-DD01921167FD}"/>
              </a:ext>
            </a:extLst>
          </p:cNvPr>
          <p:cNvSpPr>
            <a:spLocks noGrp="1"/>
          </p:cNvSpPr>
          <p:nvPr>
            <p:ph sz="quarter" idx="13"/>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4ABA00-9D6E-4B72-A6AA-5353EECB8DD2}"/>
              </a:ext>
            </a:extLst>
          </p:cNvPr>
          <p:cNvSpPr>
            <a:spLocks noGrp="1"/>
          </p:cNvSpPr>
          <p:nvPr>
            <p:ph sz="quarter" idx="13"/>
          </p:nvPr>
        </p:nvSpPr>
        <p:spPr/>
        <p:txBody>
          <a:bodyPr/>
          <a:lstStyle/>
          <a:p>
            <a:endParaRPr lang="en-US"/>
          </a:p>
        </p:txBody>
      </p:sp>
      <p:sp>
        <p:nvSpPr>
          <p:cNvPr id="30" name="TextBox 6">
            <a:extLst>
              <a:ext uri="{FF2B5EF4-FFF2-40B4-BE49-F238E27FC236}">
                <a16:creationId xmlns:a16="http://schemas.microsoft.com/office/drawing/2014/main" id="{F9FFB0E8-779A-954A-85A7-E4BCC0DBECFF}"/>
              </a:ext>
            </a:extLst>
          </p:cNvPr>
          <p:cNvSpPr txBox="1"/>
          <p:nvPr/>
        </p:nvSpPr>
        <p:spPr>
          <a:xfrm>
            <a:off x="1077888" y="4764028"/>
            <a:ext cx="841202" cy="277086"/>
          </a:xfrm>
          <a:prstGeom prst="rect">
            <a:avLst/>
          </a:prstGeom>
          <a:noFill/>
          <a:ln>
            <a:noFill/>
          </a:ln>
        </p:spPr>
        <p:txBody>
          <a:bodyPr wrap="square" lIns="0" tIns="0" rIns="0" bIns="0" anchor="t"/>
          <a:lstStyle/>
          <a:p>
            <a:pPr>
              <a:spcAft>
                <a:spcPts val="400"/>
              </a:spcAft>
              <a:defRPr lang="en-US"/>
            </a:pPr>
            <a:r>
              <a:rPr lang="en-US" sz="1500" b="1" dirty="0" err="1">
                <a:solidFill>
                  <a:srgbClr val="333E48"/>
                </a:solidFill>
                <a:ea typeface="Whitney (OTF) Semibold" charset="77"/>
                <a:cs typeface="Whitney (OTF) Semibold" charset="77"/>
              </a:rPr>
              <a:t>Higi</a:t>
            </a:r>
            <a:endParaRPr sz="1200" b="1" dirty="0">
              <a:solidFill>
                <a:srgbClr val="333E48"/>
              </a:solidFill>
              <a:ea typeface="Whitney (OTF) Semibold" charset="77"/>
              <a:cs typeface="Whitney (OTF) Semibold" charset="77"/>
            </a:endParaRPr>
          </a:p>
        </p:txBody>
      </p:sp>
      <p:sp>
        <p:nvSpPr>
          <p:cNvPr id="32" name="TextBox 7">
            <a:extLst>
              <a:ext uri="{FF2B5EF4-FFF2-40B4-BE49-F238E27FC236}">
                <a16:creationId xmlns:a16="http://schemas.microsoft.com/office/drawing/2014/main" id="{F82E0078-4677-BD4A-B7D8-A82FBB896E98}"/>
              </a:ext>
            </a:extLst>
          </p:cNvPr>
          <p:cNvSpPr txBox="1"/>
          <p:nvPr/>
        </p:nvSpPr>
        <p:spPr>
          <a:xfrm>
            <a:off x="1077888" y="5068475"/>
            <a:ext cx="2701923" cy="392773"/>
          </a:xfrm>
          <a:prstGeom prst="rect">
            <a:avLst/>
          </a:prstGeom>
          <a:noFill/>
          <a:ln>
            <a:noFill/>
          </a:ln>
        </p:spPr>
        <p:txBody>
          <a:bodyPr wrap="square" lIns="0" tIns="0" rIns="0" bIns="0" anchor="t"/>
          <a:lstStyle/>
          <a:p>
            <a:pPr>
              <a:defRPr lang="en-US"/>
            </a:pPr>
            <a:r>
              <a:rPr lang="en-US" sz="1000" dirty="0">
                <a:solidFill>
                  <a:srgbClr val="333E48"/>
                </a:solidFill>
                <a:ea typeface="Whitney (OTF) Book" charset="77"/>
                <a:cs typeface="Whitney (OTF) Book" charset="77"/>
              </a:rPr>
              <a:t>Visit a </a:t>
            </a:r>
            <a:r>
              <a:rPr lang="en-US" sz="1000" dirty="0" err="1">
                <a:solidFill>
                  <a:srgbClr val="333E48"/>
                </a:solidFill>
                <a:ea typeface="Whitney (OTF) Book" charset="77"/>
                <a:cs typeface="Whitney (OTF) Book" charset="77"/>
              </a:rPr>
              <a:t>Higi</a:t>
            </a:r>
            <a:r>
              <a:rPr lang="en-US" sz="1000" dirty="0">
                <a:solidFill>
                  <a:srgbClr val="333E48"/>
                </a:solidFill>
                <a:ea typeface="Whitney (OTF) Book" charset="77"/>
                <a:cs typeface="Whitney (OTF) Book" charset="77"/>
              </a:rPr>
              <a:t> health station to know your numbers and keep track of them in Virgin Pulse’s program.</a:t>
            </a:r>
            <a:endParaRPr sz="1000" b="1" dirty="0">
              <a:solidFill>
                <a:srgbClr val="333E48"/>
              </a:solidFill>
              <a:ea typeface="Whitney (OTF) Semibold" charset="77"/>
              <a:cs typeface="Whitney (OTF) Semibold" charset="77"/>
            </a:endParaRPr>
          </a:p>
        </p:txBody>
      </p:sp>
      <p:sp>
        <p:nvSpPr>
          <p:cNvPr id="27" name="TextBox 6">
            <a:extLst>
              <a:ext uri="{FF2B5EF4-FFF2-40B4-BE49-F238E27FC236}">
                <a16:creationId xmlns:a16="http://schemas.microsoft.com/office/drawing/2014/main" id="{06C9D0CD-7CE1-934A-8795-FCDED23EE732}"/>
              </a:ext>
            </a:extLst>
          </p:cNvPr>
          <p:cNvSpPr txBox="1"/>
          <p:nvPr/>
        </p:nvSpPr>
        <p:spPr>
          <a:xfrm>
            <a:off x="1079839" y="6092557"/>
            <a:ext cx="1201960" cy="304795"/>
          </a:xfrm>
          <a:prstGeom prst="rect">
            <a:avLst/>
          </a:prstGeom>
          <a:noFill/>
          <a:ln>
            <a:noFill/>
          </a:ln>
        </p:spPr>
        <p:txBody>
          <a:bodyPr wrap="square" lIns="0" tIns="0" rIns="0" bIns="0" anchor="t"/>
          <a:lstStyle/>
          <a:p>
            <a:pPr>
              <a:spcAft>
                <a:spcPts val="400"/>
              </a:spcAft>
              <a:defRPr lang="en-US"/>
            </a:pPr>
            <a:r>
              <a:rPr lang="en-US" sz="1500" b="1" dirty="0">
                <a:solidFill>
                  <a:srgbClr val="333E48"/>
                </a:solidFill>
                <a:ea typeface="Whitney (OTF) Semibold" charset="77"/>
                <a:cs typeface="Whitney (OTF) Semibold" charset="77"/>
              </a:rPr>
              <a:t>MyFitnessPal</a:t>
            </a:r>
            <a:endParaRPr sz="1200" b="1" dirty="0">
              <a:solidFill>
                <a:srgbClr val="333E48"/>
              </a:solidFill>
              <a:ea typeface="Whitney (OTF) Semibold" charset="77"/>
              <a:cs typeface="Whitney (OTF) Semibold" charset="77"/>
            </a:endParaRPr>
          </a:p>
        </p:txBody>
      </p:sp>
      <p:sp>
        <p:nvSpPr>
          <p:cNvPr id="34" name="TextBox 7">
            <a:extLst>
              <a:ext uri="{FF2B5EF4-FFF2-40B4-BE49-F238E27FC236}">
                <a16:creationId xmlns:a16="http://schemas.microsoft.com/office/drawing/2014/main" id="{8DE18ADC-821B-9644-97F5-62B897E64BA3}"/>
              </a:ext>
            </a:extLst>
          </p:cNvPr>
          <p:cNvSpPr txBox="1"/>
          <p:nvPr/>
        </p:nvSpPr>
        <p:spPr>
          <a:xfrm>
            <a:off x="1097029" y="6397352"/>
            <a:ext cx="2620239" cy="432048"/>
          </a:xfrm>
          <a:prstGeom prst="rect">
            <a:avLst/>
          </a:prstGeom>
          <a:noFill/>
          <a:ln>
            <a:noFill/>
          </a:ln>
        </p:spPr>
        <p:txBody>
          <a:bodyPr wrap="square" lIns="0" tIns="0" rIns="0" bIns="0" anchor="t"/>
          <a:lstStyle/>
          <a:p>
            <a:pPr>
              <a:defRPr lang="en-US"/>
            </a:pPr>
            <a:r>
              <a:rPr lang="en-US" sz="1000" dirty="0">
                <a:solidFill>
                  <a:srgbClr val="333E48"/>
                </a:solidFill>
                <a:ea typeface="Whitney (OTF) Book" charset="77"/>
                <a:cs typeface="Whitney (OTF) Book" charset="77"/>
              </a:rPr>
              <a:t>MyFitnessPal is a free app and website that lets you track the foods you eat.</a:t>
            </a:r>
            <a:endParaRPr sz="1000" b="1" dirty="0">
              <a:solidFill>
                <a:srgbClr val="333E48"/>
              </a:solidFill>
              <a:ea typeface="Whitney (OTF) Semibold" charset="77"/>
              <a:cs typeface="Whitney (OTF) Semibold" charset="77"/>
            </a:endParaRPr>
          </a:p>
        </p:txBody>
      </p:sp>
      <p:sp>
        <p:nvSpPr>
          <p:cNvPr id="35" name="TextBox 6">
            <a:extLst>
              <a:ext uri="{FF2B5EF4-FFF2-40B4-BE49-F238E27FC236}">
                <a16:creationId xmlns:a16="http://schemas.microsoft.com/office/drawing/2014/main" id="{5FEE46C7-A314-F244-820F-916A2C031792}"/>
              </a:ext>
            </a:extLst>
          </p:cNvPr>
          <p:cNvSpPr txBox="1"/>
          <p:nvPr/>
        </p:nvSpPr>
        <p:spPr>
          <a:xfrm>
            <a:off x="1079839" y="7460709"/>
            <a:ext cx="1942265" cy="406393"/>
          </a:xfrm>
          <a:prstGeom prst="rect">
            <a:avLst/>
          </a:prstGeom>
          <a:noFill/>
          <a:ln>
            <a:noFill/>
          </a:ln>
        </p:spPr>
        <p:txBody>
          <a:bodyPr wrap="square" lIns="0" tIns="0" rIns="0" bIns="0" anchor="t"/>
          <a:lstStyle/>
          <a:p>
            <a:pPr>
              <a:spcAft>
                <a:spcPts val="400"/>
              </a:spcAft>
              <a:defRPr lang="en-US"/>
            </a:pPr>
            <a:r>
              <a:rPr lang="en-US" sz="1500" b="1" dirty="0">
                <a:solidFill>
                  <a:srgbClr val="333E48"/>
                </a:solidFill>
                <a:ea typeface="Whitney (OTF) Semibold" charset="77"/>
                <a:cs typeface="Whitney (OTF) Semibold" charset="77"/>
              </a:rPr>
              <a:t>Sleep Time by </a:t>
            </a:r>
            <a:r>
              <a:rPr lang="en-US" sz="1500" b="1" dirty="0" err="1">
                <a:solidFill>
                  <a:srgbClr val="333E48"/>
                </a:solidFill>
                <a:ea typeface="Whitney (OTF) Semibold" charset="77"/>
                <a:cs typeface="Whitney (OTF) Semibold" charset="77"/>
              </a:rPr>
              <a:t>Azumio</a:t>
            </a:r>
            <a:endParaRPr sz="1200" b="1" dirty="0">
              <a:solidFill>
                <a:srgbClr val="333E48"/>
              </a:solidFill>
              <a:ea typeface="Whitney (OTF) Semibold" charset="77"/>
              <a:cs typeface="Whitney (OTF) Semibold" charset="77"/>
            </a:endParaRPr>
          </a:p>
        </p:txBody>
      </p:sp>
      <p:sp>
        <p:nvSpPr>
          <p:cNvPr id="36" name="TextBox 7">
            <a:extLst>
              <a:ext uri="{FF2B5EF4-FFF2-40B4-BE49-F238E27FC236}">
                <a16:creationId xmlns:a16="http://schemas.microsoft.com/office/drawing/2014/main" id="{9BAAFC02-D12A-DC45-B2ED-6DE15E4AAF49}"/>
              </a:ext>
            </a:extLst>
          </p:cNvPr>
          <p:cNvSpPr txBox="1"/>
          <p:nvPr/>
        </p:nvSpPr>
        <p:spPr>
          <a:xfrm>
            <a:off x="1097029" y="7765504"/>
            <a:ext cx="2573271" cy="864096"/>
          </a:xfrm>
          <a:prstGeom prst="rect">
            <a:avLst/>
          </a:prstGeom>
          <a:noFill/>
          <a:ln>
            <a:noFill/>
          </a:ln>
        </p:spPr>
        <p:txBody>
          <a:bodyPr wrap="square" lIns="0" tIns="0" rIns="0" bIns="0" anchor="t"/>
          <a:lstStyle/>
          <a:p>
            <a:pPr>
              <a:defRPr lang="en-US"/>
            </a:pPr>
            <a:r>
              <a:rPr lang="en-US" sz="1000" dirty="0">
                <a:solidFill>
                  <a:srgbClr val="333E48"/>
                </a:solidFill>
                <a:ea typeface="Whitney (OTF) Book" charset="77"/>
                <a:cs typeface="Whitney (OTF) Book" charset="77"/>
              </a:rPr>
              <a:t>Sleep Time provides insight into your sleep patterns. By tracking your level of movement throughout the night, Sleep Time generates customized sleep data in easy-to-read charts.</a:t>
            </a:r>
            <a:endParaRPr sz="1000" b="1" dirty="0">
              <a:solidFill>
                <a:srgbClr val="333E48"/>
              </a:solidFill>
              <a:ea typeface="Whitney (OTF) Semibold" charset="77"/>
              <a:cs typeface="Whitney (OTF) Semibold" charset="77"/>
            </a:endParaRPr>
          </a:p>
        </p:txBody>
      </p:sp>
      <p:sp>
        <p:nvSpPr>
          <p:cNvPr id="37" name="TextBox 6">
            <a:extLst>
              <a:ext uri="{FF2B5EF4-FFF2-40B4-BE49-F238E27FC236}">
                <a16:creationId xmlns:a16="http://schemas.microsoft.com/office/drawing/2014/main" id="{476A99DB-AE07-6E49-ABCE-BE6E51644FE9}"/>
              </a:ext>
            </a:extLst>
          </p:cNvPr>
          <p:cNvSpPr txBox="1"/>
          <p:nvPr/>
        </p:nvSpPr>
        <p:spPr>
          <a:xfrm>
            <a:off x="4629141" y="4771648"/>
            <a:ext cx="586050" cy="416410"/>
          </a:xfrm>
          <a:prstGeom prst="rect">
            <a:avLst/>
          </a:prstGeom>
          <a:noFill/>
          <a:ln>
            <a:noFill/>
          </a:ln>
        </p:spPr>
        <p:txBody>
          <a:bodyPr wrap="square" lIns="0" tIns="0" rIns="0" bIns="0" anchor="t"/>
          <a:lstStyle/>
          <a:p>
            <a:pPr>
              <a:spcAft>
                <a:spcPts val="400"/>
              </a:spcAft>
              <a:defRPr lang="en-US"/>
            </a:pPr>
            <a:r>
              <a:rPr lang="en-US" sz="1500" b="1" dirty="0" err="1">
                <a:solidFill>
                  <a:srgbClr val="333E48"/>
                </a:solidFill>
                <a:ea typeface="Whitney (OTF) Semibold" charset="77"/>
                <a:cs typeface="Whitney (OTF) Semibold" charset="77"/>
              </a:rPr>
              <a:t>Strava</a:t>
            </a:r>
            <a:endParaRPr sz="1200" b="1" dirty="0">
              <a:solidFill>
                <a:srgbClr val="333E48"/>
              </a:solidFill>
              <a:ea typeface="Whitney (OTF) Semibold" charset="77"/>
              <a:cs typeface="Whitney (OTF) Semibold" charset="77"/>
            </a:endParaRPr>
          </a:p>
        </p:txBody>
      </p:sp>
      <p:sp>
        <p:nvSpPr>
          <p:cNvPr id="38" name="TextBox 7">
            <a:extLst>
              <a:ext uri="{FF2B5EF4-FFF2-40B4-BE49-F238E27FC236}">
                <a16:creationId xmlns:a16="http://schemas.microsoft.com/office/drawing/2014/main" id="{B6E7028D-D9DD-AD40-8D2D-9286DE03142A}"/>
              </a:ext>
            </a:extLst>
          </p:cNvPr>
          <p:cNvSpPr txBox="1"/>
          <p:nvPr/>
        </p:nvSpPr>
        <p:spPr>
          <a:xfrm>
            <a:off x="4646330" y="5076442"/>
            <a:ext cx="2552983" cy="960870"/>
          </a:xfrm>
          <a:prstGeom prst="rect">
            <a:avLst/>
          </a:prstGeom>
          <a:noFill/>
          <a:ln>
            <a:noFill/>
          </a:ln>
        </p:spPr>
        <p:txBody>
          <a:bodyPr wrap="square" lIns="0" tIns="0" rIns="0" bIns="0" anchor="t"/>
          <a:lstStyle/>
          <a:p>
            <a:pPr>
              <a:defRPr lang="en-US"/>
            </a:pPr>
            <a:r>
              <a:rPr lang="en-US" sz="1000" dirty="0" err="1">
                <a:solidFill>
                  <a:srgbClr val="333E48"/>
                </a:solidFill>
                <a:ea typeface="Whitney (OTF) Book" charset="77"/>
                <a:cs typeface="Whitney (OTF) Book" charset="77"/>
              </a:rPr>
              <a:t>Strava</a:t>
            </a:r>
            <a:r>
              <a:rPr lang="en-US" sz="1000" dirty="0">
                <a:solidFill>
                  <a:srgbClr val="333E48"/>
                </a:solidFill>
                <a:ea typeface="Whitney (OTF) Book" charset="77"/>
                <a:cs typeface="Whitney (OTF) Book" charset="77"/>
              </a:rPr>
              <a:t> uses GPS to track activities like cycling and running. Easily connect your </a:t>
            </a:r>
            <a:r>
              <a:rPr lang="en-US" sz="1000" dirty="0" err="1">
                <a:solidFill>
                  <a:srgbClr val="333E48"/>
                </a:solidFill>
                <a:ea typeface="Whitney (OTF) Book" charset="77"/>
                <a:cs typeface="Whitney (OTF) Book" charset="77"/>
              </a:rPr>
              <a:t>Strava</a:t>
            </a:r>
            <a:r>
              <a:rPr lang="en-US" sz="1000" dirty="0">
                <a:solidFill>
                  <a:srgbClr val="333E48"/>
                </a:solidFill>
                <a:ea typeface="Whitney (OTF) Book" charset="77"/>
                <a:cs typeface="Whitney (OTF) Book" charset="77"/>
              </a:rPr>
              <a:t> account to Virgin Pulse, and see your activity in the Get a Workout tracker and on your Stats page.</a:t>
            </a:r>
            <a:endParaRPr sz="1000" b="1" dirty="0">
              <a:solidFill>
                <a:srgbClr val="333E48"/>
              </a:solidFill>
              <a:ea typeface="Whitney (OTF) Semibold" charset="77"/>
              <a:cs typeface="Whitney (OTF) Semibold" charset="77"/>
            </a:endParaRPr>
          </a:p>
        </p:txBody>
      </p:sp>
      <p:sp>
        <p:nvSpPr>
          <p:cNvPr id="39" name="TextBox 6">
            <a:extLst>
              <a:ext uri="{FF2B5EF4-FFF2-40B4-BE49-F238E27FC236}">
                <a16:creationId xmlns:a16="http://schemas.microsoft.com/office/drawing/2014/main" id="{3ABB8D88-40CA-1142-873C-C1B3ADF18D02}"/>
              </a:ext>
            </a:extLst>
          </p:cNvPr>
          <p:cNvSpPr txBox="1"/>
          <p:nvPr/>
        </p:nvSpPr>
        <p:spPr>
          <a:xfrm>
            <a:off x="4623471" y="6310104"/>
            <a:ext cx="702889" cy="304795"/>
          </a:xfrm>
          <a:prstGeom prst="rect">
            <a:avLst/>
          </a:prstGeom>
          <a:noFill/>
          <a:ln>
            <a:noFill/>
          </a:ln>
        </p:spPr>
        <p:txBody>
          <a:bodyPr wrap="square" lIns="0" tIns="0" rIns="0" bIns="0" anchor="t"/>
          <a:lstStyle/>
          <a:p>
            <a:pPr>
              <a:spcAft>
                <a:spcPts val="400"/>
              </a:spcAft>
              <a:defRPr lang="en-US"/>
            </a:pPr>
            <a:r>
              <a:rPr lang="en-US" sz="1500" b="1" dirty="0" err="1">
                <a:solidFill>
                  <a:srgbClr val="333E48"/>
                </a:solidFill>
                <a:ea typeface="Whitney (OTF) Semibold" charset="77"/>
                <a:cs typeface="Whitney (OTF) Semibold" charset="77"/>
              </a:rPr>
              <a:t>Whil</a:t>
            </a:r>
            <a:endParaRPr sz="1200" b="1" dirty="0">
              <a:solidFill>
                <a:srgbClr val="333E48"/>
              </a:solidFill>
              <a:ea typeface="Whitney (OTF) Semibold" charset="77"/>
              <a:cs typeface="Whitney (OTF) Semibold" charset="77"/>
            </a:endParaRPr>
          </a:p>
        </p:txBody>
      </p:sp>
      <p:sp>
        <p:nvSpPr>
          <p:cNvPr id="40" name="TextBox 7">
            <a:extLst>
              <a:ext uri="{FF2B5EF4-FFF2-40B4-BE49-F238E27FC236}">
                <a16:creationId xmlns:a16="http://schemas.microsoft.com/office/drawing/2014/main" id="{66F50AEB-87A7-B440-834B-C6435657CC80}"/>
              </a:ext>
            </a:extLst>
          </p:cNvPr>
          <p:cNvSpPr txBox="1"/>
          <p:nvPr/>
        </p:nvSpPr>
        <p:spPr>
          <a:xfrm>
            <a:off x="4640662" y="6614899"/>
            <a:ext cx="2552984" cy="487293"/>
          </a:xfrm>
          <a:prstGeom prst="rect">
            <a:avLst/>
          </a:prstGeom>
          <a:noFill/>
          <a:ln>
            <a:noFill/>
          </a:ln>
        </p:spPr>
        <p:txBody>
          <a:bodyPr wrap="square" lIns="0" tIns="0" rIns="0" bIns="0" anchor="t"/>
          <a:lstStyle/>
          <a:p>
            <a:pPr>
              <a:defRPr lang="en-US"/>
            </a:pPr>
            <a:r>
              <a:rPr lang="en-US" sz="1000" dirty="0">
                <a:solidFill>
                  <a:srgbClr val="333E48"/>
                </a:solidFill>
                <a:ea typeface="Whitney (OTF) Book" charset="77"/>
                <a:cs typeface="Whitney (OTF) Book" charset="77"/>
              </a:rPr>
              <a:t>Breathe in, breathe out. Mindfulness is a big part of your total health and wellbeing. Connect </a:t>
            </a:r>
            <a:r>
              <a:rPr lang="en-US" sz="1000" dirty="0" err="1">
                <a:solidFill>
                  <a:srgbClr val="333E48"/>
                </a:solidFill>
                <a:ea typeface="Whitney (OTF) Book" charset="77"/>
                <a:cs typeface="Whitney (OTF) Book" charset="77"/>
              </a:rPr>
              <a:t>Whil’s</a:t>
            </a:r>
            <a:r>
              <a:rPr lang="en-US" sz="1000" dirty="0">
                <a:solidFill>
                  <a:srgbClr val="333E48"/>
                </a:solidFill>
                <a:ea typeface="Whitney (OTF) Book" charset="77"/>
                <a:cs typeface="Whitney (OTF) Book" charset="77"/>
              </a:rPr>
              <a:t> app to watch meditation videos, yoga tutorials, and more!</a:t>
            </a:r>
            <a:endParaRPr sz="1000" b="1" dirty="0">
              <a:solidFill>
                <a:srgbClr val="333E48"/>
              </a:solidFill>
              <a:ea typeface="Whitney (OTF) Semibold" charset="77"/>
              <a:cs typeface="Whitney (OTF) Semibold" charset="77"/>
            </a:endParaRPr>
          </a:p>
        </p:txBody>
      </p:sp>
      <p:sp>
        <p:nvSpPr>
          <p:cNvPr id="4" name="TextBox 3">
            <a:extLst>
              <a:ext uri="{FF2B5EF4-FFF2-40B4-BE49-F238E27FC236}">
                <a16:creationId xmlns:a16="http://schemas.microsoft.com/office/drawing/2014/main" id="{F82401F2-238A-4A74-8843-9AF74C96E53B}"/>
              </a:ext>
            </a:extLst>
          </p:cNvPr>
          <p:cNvSpPr txBox="1"/>
          <p:nvPr/>
        </p:nvSpPr>
        <p:spPr>
          <a:xfrm>
            <a:off x="495474" y="4127004"/>
            <a:ext cx="3097213" cy="400110"/>
          </a:xfrm>
          <a:prstGeom prst="rect">
            <a:avLst/>
          </a:prstGeom>
          <a:noFill/>
        </p:spPr>
        <p:txBody>
          <a:bodyPr wrap="square" rtlCol="0">
            <a:spAutoFit/>
          </a:bodyPr>
          <a:lstStyle/>
          <a:p>
            <a:r>
              <a:rPr lang="hr-BA" sz="1000" dirty="0">
                <a:solidFill>
                  <a:srgbClr val="333E48"/>
                </a:solidFill>
              </a:rPr>
              <a:t>Do even more by connecting the health and wellbeing mobile app you already know and love.</a:t>
            </a:r>
            <a:endParaRPr lang="en-US" sz="1000" dirty="0">
              <a:solidFill>
                <a:srgbClr val="333E48"/>
              </a:solidFill>
            </a:endParaRPr>
          </a:p>
        </p:txBody>
      </p:sp>
      <p:sp>
        <p:nvSpPr>
          <p:cNvPr id="3" name="TextBox 2">
            <a:extLst>
              <a:ext uri="{FF2B5EF4-FFF2-40B4-BE49-F238E27FC236}">
                <a16:creationId xmlns:a16="http://schemas.microsoft.com/office/drawing/2014/main" id="{BE7A7249-3969-4A1F-A83F-610D5CC82480}"/>
              </a:ext>
            </a:extLst>
          </p:cNvPr>
          <p:cNvSpPr txBox="1"/>
          <p:nvPr/>
        </p:nvSpPr>
        <p:spPr>
          <a:xfrm>
            <a:off x="489124" y="1447850"/>
            <a:ext cx="3384376" cy="1323439"/>
          </a:xfrm>
          <a:prstGeom prst="rect">
            <a:avLst/>
          </a:prstGeom>
          <a:noFill/>
        </p:spPr>
        <p:txBody>
          <a:bodyPr wrap="square" rtlCol="0">
            <a:spAutoFit/>
          </a:bodyPr>
          <a:lstStyle/>
          <a:p>
            <a:r>
              <a:rPr lang="en-US" sz="1000" dirty="0">
                <a:solidFill>
                  <a:srgbClr val="333E48"/>
                </a:solidFill>
              </a:rPr>
              <a:t>If you haven’t downloaded our mobile app, what are you waiting for? The app is one of the best ways to get</a:t>
            </a:r>
            <a:r>
              <a:rPr lang="hr-BA" sz="1000" dirty="0">
                <a:solidFill>
                  <a:srgbClr val="333E48"/>
                </a:solidFill>
              </a:rPr>
              <a:t> </a:t>
            </a:r>
            <a:r>
              <a:rPr lang="en-US" sz="1000" dirty="0">
                <a:solidFill>
                  <a:srgbClr val="333E48"/>
                </a:solidFill>
              </a:rPr>
              <a:t>involved </a:t>
            </a:r>
            <a:br>
              <a:rPr lang="en-US" sz="1000" dirty="0">
                <a:solidFill>
                  <a:srgbClr val="333E48"/>
                </a:solidFill>
              </a:rPr>
            </a:br>
            <a:r>
              <a:rPr lang="en-US" sz="1000" dirty="0">
                <a:solidFill>
                  <a:srgbClr val="333E48"/>
                </a:solidFill>
              </a:rPr>
              <a:t>in your company’s wellbeing program. Go to the App Store </a:t>
            </a:r>
            <a:br>
              <a:rPr lang="en-US" sz="1000" dirty="0">
                <a:solidFill>
                  <a:srgbClr val="333E48"/>
                </a:solidFill>
              </a:rPr>
            </a:br>
            <a:r>
              <a:rPr lang="en-US" sz="1000" dirty="0">
                <a:solidFill>
                  <a:srgbClr val="333E48"/>
                </a:solidFill>
              </a:rPr>
              <a:t>or Google Play to download the app and access the same, great website features while on the go. Whether you’re at home, in the office, or at the gym, you’ll easily find everything you need to get healthier, compete with coworkers, and challenge yourself.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BE8FF8-A496-4322-8E6F-A6321E2D5ECD}"/>
              </a:ext>
            </a:extLst>
          </p:cNvPr>
          <p:cNvSpPr>
            <a:spLocks noGrp="1"/>
          </p:cNvSpPr>
          <p:nvPr>
            <p:ph sz="quarter" idx="13"/>
          </p:nvPr>
        </p:nvSpPr>
        <p:spPr/>
        <p:txBody>
          <a:bodyPr/>
          <a:lstStyle/>
          <a:p>
            <a:endParaRPr lang="en-US"/>
          </a:p>
        </p:txBody>
      </p:sp>
      <p:sp>
        <p:nvSpPr>
          <p:cNvPr id="9" name="TextBox 9"/>
          <p:cNvSpPr txBox="1"/>
          <p:nvPr/>
        </p:nvSpPr>
        <p:spPr>
          <a:xfrm>
            <a:off x="578181" y="8461994"/>
            <a:ext cx="2947980" cy="390473"/>
          </a:xfrm>
          <a:prstGeom prst="rect">
            <a:avLst/>
          </a:prstGeom>
          <a:noFill/>
          <a:ln>
            <a:noFill/>
          </a:ln>
        </p:spPr>
        <p:txBody>
          <a:bodyPr wrap="square" lIns="0" tIns="0" rIns="0" bIns="0" anchor="t"/>
          <a:lstStyle/>
          <a:p>
            <a:pPr>
              <a:tabLst>
                <a:tab pos="1257300" algn="l"/>
              </a:tabLst>
              <a:defRPr lang="en-US"/>
            </a:pPr>
            <a:r>
              <a:rPr lang="en-US" sz="1000" b="1" dirty="0">
                <a:solidFill>
                  <a:srgbClr val="333E48"/>
                </a:solidFill>
                <a:ea typeface="Whitney (OTF) Medium" charset="77"/>
                <a:cs typeface="Whitney (OTF) Medium" charset="77"/>
              </a:rPr>
              <a:t>Get started today </a:t>
            </a:r>
            <a:r>
              <a:rPr lang="en-US" sz="1000" dirty="0">
                <a:solidFill>
                  <a:srgbClr val="333E48"/>
                </a:solidFill>
                <a:ea typeface="Whitney (OTF) Book" charset="77"/>
                <a:cs typeface="Whitney (OTF) Book" charset="77"/>
              </a:rPr>
              <a:t>Sign up for your wellbeing program</a:t>
            </a:r>
            <a:endParaRPr sz="1000" dirty="0">
              <a:solidFill>
                <a:srgbClr val="333E48"/>
              </a:solidFill>
              <a:ea typeface="Whitney (OTF) Medium" charset="77"/>
              <a:cs typeface="Whitney (OTF) Medium" charset="77"/>
            </a:endParaRPr>
          </a:p>
          <a:p>
            <a:pPr>
              <a:lnSpc>
                <a:spcPts val="1300"/>
              </a:lnSpc>
              <a:tabLst>
                <a:tab pos="1257300" algn="l"/>
              </a:tabLst>
              <a:defRPr lang="en-US"/>
            </a:pPr>
            <a:r>
              <a:rPr lang="en-US" sz="1000" dirty="0">
                <a:solidFill>
                  <a:srgbClr val="333E48"/>
                </a:solidFill>
                <a:ea typeface="Whitney (OTF) Book" charset="77"/>
                <a:cs typeface="Whitney (OTF) Book" charset="77"/>
              </a:rPr>
              <a:t>at </a:t>
            </a:r>
            <a:r>
              <a:rPr lang="en-US" sz="1000" b="1" dirty="0">
                <a:solidFill>
                  <a:srgbClr val="008EA8"/>
                </a:solidFill>
                <a:ea typeface="Whitney (OTF) Book" charset="77"/>
                <a:cs typeface="Whitney (OTF) Book" charset="77"/>
              </a:rPr>
              <a:t>join.virginpulse.com/</a:t>
            </a:r>
            <a:r>
              <a:rPr lang="hr-BA" sz="1000" b="1" dirty="0">
                <a:solidFill>
                  <a:srgbClr val="008EA8"/>
                </a:solidFill>
                <a:ea typeface="Whitney (OTF) Book" charset="77"/>
                <a:cs typeface="Whitney (OTF) Book" charset="77"/>
              </a:rPr>
              <a:t>COMPANY</a:t>
            </a:r>
            <a:endParaRPr sz="1000" b="1" dirty="0">
              <a:solidFill>
                <a:srgbClr val="008EA8"/>
              </a:solidFill>
              <a:ea typeface="Whitney (OTF) Book" charset="77"/>
              <a:cs typeface="Whitney (OTF) Book" charset="77"/>
            </a:endParaRPr>
          </a:p>
        </p:txBody>
      </p:sp>
      <p:sp>
        <p:nvSpPr>
          <p:cNvPr id="3" name="TextBox 2">
            <a:extLst>
              <a:ext uri="{FF2B5EF4-FFF2-40B4-BE49-F238E27FC236}">
                <a16:creationId xmlns:a16="http://schemas.microsoft.com/office/drawing/2014/main" id="{275A991C-D017-481B-9354-1178589741D8}"/>
              </a:ext>
            </a:extLst>
          </p:cNvPr>
          <p:cNvSpPr txBox="1"/>
          <p:nvPr/>
        </p:nvSpPr>
        <p:spPr>
          <a:xfrm>
            <a:off x="1031280" y="2393479"/>
            <a:ext cx="2520280" cy="661720"/>
          </a:xfrm>
          <a:prstGeom prst="rect">
            <a:avLst/>
          </a:prstGeom>
          <a:noFill/>
        </p:spPr>
        <p:txBody>
          <a:bodyPr wrap="square" rtlCol="0">
            <a:spAutoFit/>
          </a:bodyPr>
          <a:lstStyle/>
          <a:p>
            <a:r>
              <a:rPr lang="hr-BA" sz="1700" b="1" dirty="0">
                <a:solidFill>
                  <a:srgbClr val="333E48"/>
                </a:solidFill>
              </a:rPr>
              <a:t>Step 1</a:t>
            </a:r>
          </a:p>
          <a:p>
            <a:r>
              <a:rPr lang="hr-BA" sz="1000" dirty="0">
                <a:solidFill>
                  <a:srgbClr val="333E48"/>
                </a:solidFill>
              </a:rPr>
              <a:t>Download the Virgin Pulse mobile app from the App Store or Google Play.</a:t>
            </a:r>
            <a:endParaRPr lang="en-US" sz="1000" dirty="0">
              <a:solidFill>
                <a:srgbClr val="333E48"/>
              </a:solidFill>
            </a:endParaRPr>
          </a:p>
        </p:txBody>
      </p:sp>
      <p:sp>
        <p:nvSpPr>
          <p:cNvPr id="10" name="TextBox 9">
            <a:extLst>
              <a:ext uri="{FF2B5EF4-FFF2-40B4-BE49-F238E27FC236}">
                <a16:creationId xmlns:a16="http://schemas.microsoft.com/office/drawing/2014/main" id="{4E5AE56C-FC5D-4899-886D-B00D20F34E67}"/>
              </a:ext>
            </a:extLst>
          </p:cNvPr>
          <p:cNvSpPr txBox="1"/>
          <p:nvPr/>
        </p:nvSpPr>
        <p:spPr>
          <a:xfrm>
            <a:off x="1028874" y="4661862"/>
            <a:ext cx="2520280" cy="507831"/>
          </a:xfrm>
          <a:prstGeom prst="rect">
            <a:avLst/>
          </a:prstGeom>
          <a:noFill/>
        </p:spPr>
        <p:txBody>
          <a:bodyPr wrap="square" rtlCol="0">
            <a:spAutoFit/>
          </a:bodyPr>
          <a:lstStyle/>
          <a:p>
            <a:r>
              <a:rPr lang="hr-BA" sz="1700" b="1" dirty="0">
                <a:solidFill>
                  <a:srgbClr val="333E48"/>
                </a:solidFill>
              </a:rPr>
              <a:t>Step 3</a:t>
            </a:r>
          </a:p>
          <a:p>
            <a:r>
              <a:rPr lang="hr-BA" sz="1000" dirty="0">
                <a:solidFill>
                  <a:srgbClr val="333E48"/>
                </a:solidFill>
              </a:rPr>
              <a:t>Choose an app and click “</a:t>
            </a:r>
            <a:r>
              <a:rPr lang="hr-BA" sz="1000" b="1" dirty="0">
                <a:solidFill>
                  <a:srgbClr val="333E48"/>
                </a:solidFill>
              </a:rPr>
              <a:t>Connect</a:t>
            </a:r>
            <a:r>
              <a:rPr lang="hr-BA" sz="1000" dirty="0">
                <a:solidFill>
                  <a:srgbClr val="333E48"/>
                </a:solidFill>
              </a:rPr>
              <a:t>.”</a:t>
            </a:r>
          </a:p>
        </p:txBody>
      </p:sp>
      <p:sp>
        <p:nvSpPr>
          <p:cNvPr id="8" name="TextBox 7">
            <a:extLst>
              <a:ext uri="{FF2B5EF4-FFF2-40B4-BE49-F238E27FC236}">
                <a16:creationId xmlns:a16="http://schemas.microsoft.com/office/drawing/2014/main" id="{31AC7025-3F5F-4084-AFC4-C73613C0A049}"/>
              </a:ext>
            </a:extLst>
          </p:cNvPr>
          <p:cNvSpPr txBox="1"/>
          <p:nvPr/>
        </p:nvSpPr>
        <p:spPr>
          <a:xfrm>
            <a:off x="1009055" y="3523382"/>
            <a:ext cx="2520280" cy="661720"/>
          </a:xfrm>
          <a:prstGeom prst="rect">
            <a:avLst/>
          </a:prstGeom>
          <a:noFill/>
        </p:spPr>
        <p:txBody>
          <a:bodyPr wrap="square" rtlCol="0">
            <a:spAutoFit/>
          </a:bodyPr>
          <a:lstStyle/>
          <a:p>
            <a:r>
              <a:rPr lang="hr-BA" sz="1700" b="1" dirty="0">
                <a:solidFill>
                  <a:srgbClr val="333E48"/>
                </a:solidFill>
              </a:rPr>
              <a:t>Step 1</a:t>
            </a:r>
          </a:p>
          <a:p>
            <a:r>
              <a:rPr lang="hr-BA" sz="1000" dirty="0">
                <a:solidFill>
                  <a:srgbClr val="333E48"/>
                </a:solidFill>
              </a:rPr>
              <a:t>Go to </a:t>
            </a:r>
            <a:r>
              <a:rPr lang="hr-BA" sz="1000" b="1" dirty="0">
                <a:solidFill>
                  <a:srgbClr val="333E48"/>
                </a:solidFill>
              </a:rPr>
              <a:t>Profile </a:t>
            </a:r>
            <a:r>
              <a:rPr lang="hr-BA" sz="1000" dirty="0">
                <a:solidFill>
                  <a:srgbClr val="333E48"/>
                </a:solidFill>
              </a:rPr>
              <a:t>in the menu and choose </a:t>
            </a:r>
            <a:r>
              <a:rPr lang="hr-BA" sz="1000" b="1" dirty="0">
                <a:solidFill>
                  <a:srgbClr val="333E48"/>
                </a:solidFill>
              </a:rPr>
              <a:t>Devices &amp; Apps.</a:t>
            </a:r>
            <a:endParaRPr lang="hr-BA" sz="1000" dirty="0">
              <a:solidFill>
                <a:srgbClr val="333E48"/>
              </a:solidFill>
            </a:endParaRPr>
          </a:p>
        </p:txBody>
      </p:sp>
      <p:sp>
        <p:nvSpPr>
          <p:cNvPr id="11" name="TextBox 10">
            <a:extLst>
              <a:ext uri="{FF2B5EF4-FFF2-40B4-BE49-F238E27FC236}">
                <a16:creationId xmlns:a16="http://schemas.microsoft.com/office/drawing/2014/main" id="{30A3A4A2-3231-4060-B7E9-43A30846A440}"/>
              </a:ext>
            </a:extLst>
          </p:cNvPr>
          <p:cNvSpPr txBox="1"/>
          <p:nvPr/>
        </p:nvSpPr>
        <p:spPr>
          <a:xfrm>
            <a:off x="1032049" y="5749280"/>
            <a:ext cx="2520280" cy="661720"/>
          </a:xfrm>
          <a:prstGeom prst="rect">
            <a:avLst/>
          </a:prstGeom>
          <a:noFill/>
        </p:spPr>
        <p:txBody>
          <a:bodyPr wrap="square" rtlCol="0">
            <a:spAutoFit/>
          </a:bodyPr>
          <a:lstStyle/>
          <a:p>
            <a:r>
              <a:rPr lang="hr-BA" sz="1700" b="1" dirty="0">
                <a:solidFill>
                  <a:srgbClr val="333E48"/>
                </a:solidFill>
              </a:rPr>
              <a:t>Step 4</a:t>
            </a:r>
          </a:p>
          <a:p>
            <a:r>
              <a:rPr lang="hr-BA" sz="1000" dirty="0">
                <a:solidFill>
                  <a:srgbClr val="333E48"/>
                </a:solidFill>
              </a:rPr>
              <a:t>Sign in or get connected automatically (depending on the app).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0C4EBCAEBA5409CEFA22061C11D28" ma:contentTypeVersion="12" ma:contentTypeDescription="Create a new document." ma:contentTypeScope="" ma:versionID="cf769e98f0db1bafb73932898b5dc365">
  <xsd:schema xmlns:xsd="http://www.w3.org/2001/XMLSchema" xmlns:xs="http://www.w3.org/2001/XMLSchema" xmlns:p="http://schemas.microsoft.com/office/2006/metadata/properties" xmlns:ns2="38fbdfde-3104-4524-abbb-ccd253ab6e71" xmlns:ns3="77384554-7bde-46c7-b2e2-e7407604d544" targetNamespace="http://schemas.microsoft.com/office/2006/metadata/properties" ma:root="true" ma:fieldsID="aaa7ccfc98c378897601f0956a6aabe2" ns2:_="" ns3:_="">
    <xsd:import namespace="38fbdfde-3104-4524-abbb-ccd253ab6e71"/>
    <xsd:import namespace="77384554-7bde-46c7-b2e2-e7407604d5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bdfde-3104-4524-abbb-ccd253ab6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384554-7bde-46c7-b2e2-e7407604d5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7384554-7bde-46c7-b2e2-e7407604d544">
      <UserInfo>
        <DisplayName>Kayla Smith</DisplayName>
        <AccountId>135</AccountId>
        <AccountType/>
      </UserInfo>
    </SharedWithUsers>
  </documentManagement>
</p:properties>
</file>

<file path=customXml/itemProps1.xml><?xml version="1.0" encoding="utf-8"?>
<ds:datastoreItem xmlns:ds="http://schemas.openxmlformats.org/officeDocument/2006/customXml" ds:itemID="{D549EEE4-54E0-4D1A-8C2E-DF9C7663A83E}">
  <ds:schemaRefs>
    <ds:schemaRef ds:uri="http://schemas.microsoft.com/sharepoint/v3/contenttype/forms"/>
  </ds:schemaRefs>
</ds:datastoreItem>
</file>

<file path=customXml/itemProps2.xml><?xml version="1.0" encoding="utf-8"?>
<ds:datastoreItem xmlns:ds="http://schemas.openxmlformats.org/officeDocument/2006/customXml" ds:itemID="{EB621D9B-0F5F-4016-AD99-671FCD038E1B}"/>
</file>

<file path=customXml/itemProps3.xml><?xml version="1.0" encoding="utf-8"?>
<ds:datastoreItem xmlns:ds="http://schemas.openxmlformats.org/officeDocument/2006/customXml" ds:itemID="{78DC31A1-EB29-4559-8E29-33BC6CABC29B}">
  <ds:schemaRefs>
    <ds:schemaRef ds:uri="38fbdfde-3104-4524-abbb-ccd253ab6e71"/>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77384554-7bde-46c7-b2e2-e7407604d54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631</TotalTime>
  <Words>415</Words>
  <Application>Microsoft Office PowerPoint</Application>
  <PresentationFormat>Custom</PresentationFormat>
  <Paragraphs>25</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Marina Ilickovic</cp:lastModifiedBy>
  <cp:revision>69</cp:revision>
  <dcterms:modified xsi:type="dcterms:W3CDTF">2020-12-23T12:19:37Z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0x010100B320C4EBCAEBA5409CEFA22061C11D28</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