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A8"/>
    <a:srgbClr val="333E48"/>
    <a:srgbClr val="2E94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2A27F9-47D0-4F1C-ADAC-203B71F0C279}" v="44" dt="2019-05-21T15:46:57.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24"/>
    <p:restoredTop sz="97327"/>
  </p:normalViewPr>
  <p:slideViewPr>
    <p:cSldViewPr>
      <p:cViewPr varScale="1">
        <p:scale>
          <a:sx n="89" d="100"/>
          <a:sy n="89" d="100"/>
        </p:scale>
        <p:origin x="1638" y="10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BD637A2-B949-4438-8CE7-8B9722CA0C6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
        <p:nvSpPr>
          <p:cNvPr id="10" name="Content Placeholder 9">
            <a:extLst>
              <a:ext uri="{FF2B5EF4-FFF2-40B4-BE49-F238E27FC236}">
                <a16:creationId xmlns:a16="http://schemas.microsoft.com/office/drawing/2014/main" id="{3E3D68D7-3193-4581-BDC3-ECA8DD6B644C}"/>
              </a:ext>
            </a:extLst>
          </p:cNvPr>
          <p:cNvSpPr>
            <a:spLocks noGrp="1"/>
          </p:cNvSpPr>
          <p:nvPr>
            <p:ph sz="quarter" idx="10" hasCustomPrompt="1"/>
          </p:nvPr>
        </p:nvSpPr>
        <p:spPr>
          <a:xfrm>
            <a:off x="573088" y="8701608"/>
            <a:ext cx="1657350" cy="864667"/>
          </a:xfrm>
          <a:prstGeom prst="rect">
            <a:avLst/>
          </a:prstGeom>
        </p:spPr>
        <p:txBody>
          <a:bodyPr anchor="ctr"/>
          <a:lstStyle>
            <a:lvl1pPr marL="0" indent="0" algn="ctr">
              <a:buNone/>
              <a:defRPr sz="1400"/>
            </a:lvl1pPr>
          </a:lstStyle>
          <a:p>
            <a:pPr lvl="0"/>
            <a:r>
              <a:rPr lang="hr-BA" dirty="0"/>
              <a:t>CLIENT LOGO – insert PICTURES</a:t>
            </a:r>
            <a:endParaRPr lang="en-US" dirty="0"/>
          </a:p>
        </p:txBody>
      </p:sp>
    </p:spTree>
  </p:cSld>
  <p:clrMapOvr>
    <a:masterClrMapping/>
  </p:clrMapOvr>
  <p:extLst>
    <p:ext uri="{DCECCB84-F9BA-43D5-87BE-67443E8EF086}">
      <p15:sldGuideLst xmlns:p15="http://schemas.microsoft.com/office/powerpoint/2012/main">
        <p15:guide id="1" pos="361" userDrawn="1">
          <p15:clr>
            <a:srgbClr val="FBAE40"/>
          </p15:clr>
        </p15:guide>
        <p15:guide id="2" orient="horz" pos="6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Graphical user interface&#10;&#10;Description automatically generated">
            <a:extLst>
              <a:ext uri="{FF2B5EF4-FFF2-40B4-BE49-F238E27FC236}">
                <a16:creationId xmlns:a16="http://schemas.microsoft.com/office/drawing/2014/main" id="{26692C93-FC43-42A1-AE64-9C9A171004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
        <p:nvSpPr>
          <p:cNvPr id="9" name="Content Placeholder 9">
            <a:extLst>
              <a:ext uri="{FF2B5EF4-FFF2-40B4-BE49-F238E27FC236}">
                <a16:creationId xmlns:a16="http://schemas.microsoft.com/office/drawing/2014/main" id="{3CB30206-1CE5-4FE9-A04C-49CEE3CFD378}"/>
              </a:ext>
            </a:extLst>
          </p:cNvPr>
          <p:cNvSpPr>
            <a:spLocks noGrp="1"/>
          </p:cNvSpPr>
          <p:nvPr>
            <p:ph sz="quarter" idx="10" hasCustomPrompt="1"/>
          </p:nvPr>
        </p:nvSpPr>
        <p:spPr>
          <a:xfrm>
            <a:off x="573088" y="8701608"/>
            <a:ext cx="1657350" cy="864667"/>
          </a:xfrm>
          <a:prstGeom prst="rect">
            <a:avLst/>
          </a:prstGeom>
        </p:spPr>
        <p:txBody>
          <a:bodyPr anchor="ctr"/>
          <a:lstStyle>
            <a:lvl1pPr marL="0" indent="0" algn="ctr">
              <a:buNone/>
              <a:defRPr sz="1400"/>
            </a:lvl1pPr>
          </a:lstStyle>
          <a:p>
            <a:pPr lvl="0"/>
            <a:r>
              <a:rPr lang="hr-BA" dirty="0"/>
              <a:t>CLIENT LOGO – insert PICTURES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descr="A picture containing text, screenshot&#10;&#10;Description automatically generated">
            <a:extLst>
              <a:ext uri="{FF2B5EF4-FFF2-40B4-BE49-F238E27FC236}">
                <a16:creationId xmlns:a16="http://schemas.microsoft.com/office/drawing/2014/main" id="{40CE74CE-4985-4D3D-AAA0-89F65C3C9AE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
        <p:nvSpPr>
          <p:cNvPr id="9" name="Content Placeholder 9">
            <a:extLst>
              <a:ext uri="{FF2B5EF4-FFF2-40B4-BE49-F238E27FC236}">
                <a16:creationId xmlns:a16="http://schemas.microsoft.com/office/drawing/2014/main" id="{F8DA98DB-A2AE-43EF-AB17-F8B19C960162}"/>
              </a:ext>
            </a:extLst>
          </p:cNvPr>
          <p:cNvSpPr>
            <a:spLocks noGrp="1"/>
          </p:cNvSpPr>
          <p:nvPr>
            <p:ph sz="quarter" idx="10" hasCustomPrompt="1"/>
          </p:nvPr>
        </p:nvSpPr>
        <p:spPr>
          <a:xfrm>
            <a:off x="573088" y="8701608"/>
            <a:ext cx="1657350" cy="864667"/>
          </a:xfrm>
          <a:prstGeom prst="rect">
            <a:avLst/>
          </a:prstGeom>
        </p:spPr>
        <p:txBody>
          <a:bodyPr anchor="ctr"/>
          <a:lstStyle>
            <a:lvl1pPr marL="0" indent="0" algn="ctr">
              <a:buNone/>
              <a:defRPr sz="1400"/>
            </a:lvl1pPr>
          </a:lstStyle>
          <a:p>
            <a:pPr lvl="0"/>
            <a:r>
              <a:rPr lang="hr-BA" dirty="0"/>
              <a:t>CLIENT LOGO – insert PICTURES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572844" y="6901408"/>
            <a:ext cx="4465484" cy="1296144"/>
          </a:xfrm>
          <a:prstGeom prst="rect">
            <a:avLst/>
          </a:prstGeom>
          <a:noFill/>
          <a:ln>
            <a:noFill/>
          </a:ln>
        </p:spPr>
        <p:txBody>
          <a:bodyPr wrap="square" lIns="0" tIns="0" rIns="0" bIns="0" anchor="t"/>
          <a:lstStyle/>
          <a:p>
            <a:pPr indent="12700">
              <a:lnSpc>
                <a:spcPts val="2000"/>
              </a:lnSpc>
              <a:spcAft>
                <a:spcPts val="1100"/>
              </a:spcAft>
              <a:defRPr lang="en-US"/>
            </a:pPr>
            <a:r>
              <a:rPr lang="en-US" sz="1500" b="1" dirty="0">
                <a:solidFill>
                  <a:srgbClr val="333E48"/>
                </a:solidFill>
                <a:ea typeface="Whitney (OTF) Book" charset="77"/>
                <a:cs typeface="Whitney (OTF) Book" charset="77"/>
              </a:rPr>
              <a:t>Sleek. Water-resistant. Easy-to-use. </a:t>
            </a:r>
            <a:r>
              <a:rPr lang="en-US" sz="1500" dirty="0">
                <a:solidFill>
                  <a:srgbClr val="333E48"/>
                </a:solidFill>
                <a:ea typeface="Whitney (OTF) Book" charset="77"/>
                <a:cs typeface="Whitney (OTF) Book" charset="77"/>
              </a:rPr>
              <a:t>The Max Buzz</a:t>
            </a:r>
            <a:r>
              <a:rPr lang="en-US" sz="1600" i="1" dirty="0">
                <a:solidFill>
                  <a:srgbClr val="333E48"/>
                </a:solidFill>
                <a:ea typeface="Whitney (OTF) Book" charset="77"/>
                <a:cs typeface="Whitney (OTF) Book" charset="77"/>
              </a:rPr>
              <a:t>™</a:t>
            </a:r>
            <a:r>
              <a:rPr lang="en-US" sz="1500" dirty="0">
                <a:solidFill>
                  <a:srgbClr val="333E48"/>
                </a:solidFill>
                <a:ea typeface="Whitney (OTF) Book" charset="77"/>
                <a:cs typeface="Whitney (OTF) Book" charset="77"/>
              </a:rPr>
              <a:t>   from Virgin Pulse is everything you need to automatically track your steps, sleeping habits, calories burned, and more. Pair it with your Virgin Pulse wellbeing program and reach your goals, step by step.</a:t>
            </a:r>
            <a:endParaRPr sz="1500" dirty="0">
              <a:solidFill>
                <a:srgbClr val="FFFFFF"/>
              </a:solidFill>
              <a:ea typeface="Whitney (OTF) Book" charset="77"/>
              <a:cs typeface="Whitney (OTF) Book" charset="77"/>
            </a:endParaRPr>
          </a:p>
        </p:txBody>
      </p:sp>
      <p:sp>
        <p:nvSpPr>
          <p:cNvPr id="3" name="Rectangle 2">
            <a:extLst>
              <a:ext uri="{FF2B5EF4-FFF2-40B4-BE49-F238E27FC236}">
                <a16:creationId xmlns:a16="http://schemas.microsoft.com/office/drawing/2014/main" id="{24816BAC-F795-0D41-AAF3-E20D7805E20F}"/>
              </a:ext>
            </a:extLst>
          </p:cNvPr>
          <p:cNvSpPr/>
          <p:nvPr/>
        </p:nvSpPr>
        <p:spPr>
          <a:xfrm>
            <a:off x="4894312" y="8341568"/>
            <a:ext cx="2448272"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6"/>
          <p:cNvSpPr txBox="1"/>
          <p:nvPr/>
        </p:nvSpPr>
        <p:spPr>
          <a:xfrm>
            <a:off x="577920" y="8413576"/>
            <a:ext cx="4604424" cy="504056"/>
          </a:xfrm>
          <a:prstGeom prst="rect">
            <a:avLst/>
          </a:prstGeom>
          <a:noFill/>
          <a:ln>
            <a:noFill/>
          </a:ln>
        </p:spPr>
        <p:txBody>
          <a:bodyPr wrap="square" lIns="0" tIns="0" rIns="0" bIns="0" anchor="t"/>
          <a:lstStyle/>
          <a:p>
            <a:pPr>
              <a:tabLst>
                <a:tab pos="1257300" algn="l"/>
              </a:tabLst>
              <a:defRPr lang="en-US"/>
            </a:pPr>
            <a:r>
              <a:rPr lang="en-US" sz="1000" i="1" dirty="0">
                <a:solidFill>
                  <a:srgbClr val="333E48"/>
                </a:solidFill>
                <a:ea typeface="Whitney (OTF) Book" charset="77"/>
                <a:cs typeface="Whitney (OTF) Book" charset="77"/>
              </a:rPr>
              <a:t>Note: The Max Buzz™ is </a:t>
            </a:r>
            <a:r>
              <a:rPr lang="en-US" sz="1000" b="1" i="1" dirty="0">
                <a:solidFill>
                  <a:srgbClr val="333E48"/>
                </a:solidFill>
                <a:ea typeface="Whitney (OTF) Book" charset="77"/>
                <a:cs typeface="Whitney (OTF) Book" charset="77"/>
              </a:rPr>
              <a:t>only</a:t>
            </a:r>
            <a:r>
              <a:rPr lang="en-US" sz="1000" i="1" dirty="0">
                <a:solidFill>
                  <a:srgbClr val="333E48"/>
                </a:solidFill>
                <a:ea typeface="Whitney (OTF) Book" charset="77"/>
                <a:cs typeface="Whitney (OTF) Book" charset="77"/>
              </a:rPr>
              <a:t> compatible with smartphones that have the Virgin Pulse     mobile app installed, specifically Android 5.0 and iOS 10 and above.</a:t>
            </a:r>
            <a:endParaRPr sz="1000" b="1" i="1" dirty="0">
              <a:solidFill>
                <a:srgbClr val="333E48"/>
              </a:solidFill>
              <a:ea typeface="Whitney (OTF) Book" charset="77"/>
              <a:cs typeface="Whitney (OTF) Book" charset="77"/>
            </a:endParaRPr>
          </a:p>
        </p:txBody>
      </p:sp>
      <p:sp>
        <p:nvSpPr>
          <p:cNvPr id="4" name="Content Placeholder 3">
            <a:extLst>
              <a:ext uri="{FF2B5EF4-FFF2-40B4-BE49-F238E27FC236}">
                <a16:creationId xmlns:a16="http://schemas.microsoft.com/office/drawing/2014/main" id="{A856D2DE-A87F-4F7D-9527-7682397C5F3A}"/>
              </a:ext>
            </a:extLst>
          </p:cNvPr>
          <p:cNvSpPr>
            <a:spLocks noGrp="1"/>
          </p:cNvSpPr>
          <p:nvPr>
            <p:ph sz="quarter" idx="10"/>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0E12FD5-851F-1440-AA1B-534568358BE0}"/>
              </a:ext>
            </a:extLst>
          </p:cNvPr>
          <p:cNvSpPr/>
          <p:nvPr/>
        </p:nvSpPr>
        <p:spPr>
          <a:xfrm flipH="1">
            <a:off x="4822304" y="8413576"/>
            <a:ext cx="2592288" cy="4823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6">
            <a:extLst>
              <a:ext uri="{FF2B5EF4-FFF2-40B4-BE49-F238E27FC236}">
                <a16:creationId xmlns:a16="http://schemas.microsoft.com/office/drawing/2014/main" id="{EEFD3FF4-BFCA-4D4C-8B68-A7B371560A6D}"/>
              </a:ext>
            </a:extLst>
          </p:cNvPr>
          <p:cNvSpPr txBox="1"/>
          <p:nvPr/>
        </p:nvSpPr>
        <p:spPr>
          <a:xfrm>
            <a:off x="573832" y="1500808"/>
            <a:ext cx="953295" cy="304795"/>
          </a:xfrm>
          <a:prstGeom prst="rect">
            <a:avLst/>
          </a:prstGeom>
          <a:noFill/>
          <a:ln>
            <a:noFill/>
          </a:ln>
        </p:spPr>
        <p:txBody>
          <a:bodyPr wrap="square" lIns="0" tIns="0" rIns="0" bIns="0" anchor="t"/>
          <a:lstStyle/>
          <a:p>
            <a:pPr>
              <a:spcAft>
                <a:spcPts val="400"/>
              </a:spcAft>
              <a:defRPr lang="en-US"/>
            </a:pPr>
            <a:r>
              <a:rPr sz="1500" b="1" dirty="0">
                <a:solidFill>
                  <a:srgbClr val="333E48"/>
                </a:solidFill>
                <a:ea typeface="Whitney (OTF) Semibold" charset="77"/>
                <a:cs typeface="Whitney (OTF) Semibold" charset="77"/>
              </a:rPr>
              <a:t>Step 1</a:t>
            </a:r>
            <a:endParaRPr sz="1200" b="1" dirty="0">
              <a:solidFill>
                <a:srgbClr val="333E48"/>
              </a:solidFill>
              <a:ea typeface="Whitney (OTF) Semibold" charset="77"/>
              <a:cs typeface="Whitney (OTF) Semibold" charset="77"/>
            </a:endParaRPr>
          </a:p>
        </p:txBody>
      </p:sp>
      <p:sp>
        <p:nvSpPr>
          <p:cNvPr id="16" name="TextBox 7">
            <a:extLst>
              <a:ext uri="{FF2B5EF4-FFF2-40B4-BE49-F238E27FC236}">
                <a16:creationId xmlns:a16="http://schemas.microsoft.com/office/drawing/2014/main" id="{66706141-1686-9346-82DB-CFE40B36613B}"/>
              </a:ext>
            </a:extLst>
          </p:cNvPr>
          <p:cNvSpPr txBox="1"/>
          <p:nvPr/>
        </p:nvSpPr>
        <p:spPr>
          <a:xfrm>
            <a:off x="591022" y="1788840"/>
            <a:ext cx="3007145" cy="720080"/>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Plug your Max Buzz</a:t>
            </a:r>
            <a:r>
              <a:rPr lang="en-US" sz="1000" i="1"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 device into a USB-port to make sure it is charged. Wait to see the battery symbol before unplugging it. This takes about 6 seconds, and your device should vibrate twice.</a:t>
            </a:r>
            <a:endParaRPr sz="1000" b="1" dirty="0">
              <a:solidFill>
                <a:srgbClr val="333E48"/>
              </a:solidFill>
              <a:ea typeface="Whitney (OTF) Semibold" charset="77"/>
              <a:cs typeface="Whitney (OTF) Semibold" charset="77"/>
            </a:endParaRPr>
          </a:p>
        </p:txBody>
      </p:sp>
      <p:sp>
        <p:nvSpPr>
          <p:cNvPr id="17" name="TextBox 6">
            <a:extLst>
              <a:ext uri="{FF2B5EF4-FFF2-40B4-BE49-F238E27FC236}">
                <a16:creationId xmlns:a16="http://schemas.microsoft.com/office/drawing/2014/main" id="{0185C0F7-EB02-034A-900B-1148D8F8B5B1}"/>
              </a:ext>
            </a:extLst>
          </p:cNvPr>
          <p:cNvSpPr txBox="1"/>
          <p:nvPr/>
        </p:nvSpPr>
        <p:spPr>
          <a:xfrm>
            <a:off x="591023" y="2940968"/>
            <a:ext cx="953295" cy="304795"/>
          </a:xfrm>
          <a:prstGeom prst="rect">
            <a:avLst/>
          </a:prstGeom>
          <a:noFill/>
          <a:ln>
            <a:noFill/>
          </a:ln>
        </p:spPr>
        <p:txBody>
          <a:bodyPr wrap="square" lIns="0" tIns="0" rIns="0" bIns="0" anchor="t"/>
          <a:lstStyle/>
          <a:p>
            <a:pPr>
              <a:spcAft>
                <a:spcPts val="400"/>
              </a:spcAft>
              <a:defRPr lang="en-US"/>
            </a:pPr>
            <a:r>
              <a:rPr sz="1500" b="1" dirty="0">
                <a:solidFill>
                  <a:srgbClr val="333E48"/>
                </a:solidFill>
                <a:ea typeface="Whitney (OTF) Semibold" charset="77"/>
                <a:cs typeface="Whitney (OTF) Semibold" charset="77"/>
              </a:rPr>
              <a:t>Step </a:t>
            </a:r>
            <a:r>
              <a:rPr lang="en-US" sz="1500" b="1" dirty="0">
                <a:solidFill>
                  <a:srgbClr val="333E48"/>
                </a:solidFill>
                <a:ea typeface="Whitney (OTF) Semibold" charset="77"/>
                <a:cs typeface="Whitney (OTF) Semibold" charset="77"/>
              </a:rPr>
              <a:t>2</a:t>
            </a:r>
            <a:endParaRPr sz="1200" b="1" dirty="0">
              <a:solidFill>
                <a:srgbClr val="333E48"/>
              </a:solidFill>
              <a:ea typeface="Whitney (OTF) Semibold" charset="77"/>
              <a:cs typeface="Whitney (OTF) Semibold" charset="77"/>
            </a:endParaRPr>
          </a:p>
        </p:txBody>
      </p:sp>
      <p:sp>
        <p:nvSpPr>
          <p:cNvPr id="19" name="TextBox 7">
            <a:extLst>
              <a:ext uri="{FF2B5EF4-FFF2-40B4-BE49-F238E27FC236}">
                <a16:creationId xmlns:a16="http://schemas.microsoft.com/office/drawing/2014/main" id="{75B6532D-5957-F144-BFE7-8C66875EE833}"/>
              </a:ext>
            </a:extLst>
          </p:cNvPr>
          <p:cNvSpPr txBox="1"/>
          <p:nvPr/>
        </p:nvSpPr>
        <p:spPr>
          <a:xfrm>
            <a:off x="608214" y="3245763"/>
            <a:ext cx="2845938" cy="487293"/>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Make sure you’re signed up for the program and have already downloaded, and signed into the Virgin Pulse mobile app</a:t>
            </a:r>
            <a:r>
              <a:rPr lang="hr-BA" sz="1000" dirty="0">
                <a:solidFill>
                  <a:srgbClr val="333E48"/>
                </a:solidFill>
                <a:ea typeface="Whitney (OTF) Book" charset="77"/>
                <a:cs typeface="Whitney (OTF) Book" charset="77"/>
              </a:rPr>
              <a:t>.</a:t>
            </a:r>
            <a:endParaRPr sz="1000" b="1" dirty="0">
              <a:solidFill>
                <a:srgbClr val="333E48"/>
              </a:solidFill>
              <a:ea typeface="Whitney (OTF) Semibold" charset="77"/>
              <a:cs typeface="Whitney (OTF) Semibold" charset="77"/>
            </a:endParaRPr>
          </a:p>
        </p:txBody>
      </p:sp>
      <p:sp>
        <p:nvSpPr>
          <p:cNvPr id="20" name="TextBox 6">
            <a:extLst>
              <a:ext uri="{FF2B5EF4-FFF2-40B4-BE49-F238E27FC236}">
                <a16:creationId xmlns:a16="http://schemas.microsoft.com/office/drawing/2014/main" id="{1A7F2D1A-7AE7-6A41-B549-9F46F7EBAA1E}"/>
              </a:ext>
            </a:extLst>
          </p:cNvPr>
          <p:cNvSpPr txBox="1"/>
          <p:nvPr/>
        </p:nvSpPr>
        <p:spPr>
          <a:xfrm>
            <a:off x="591023" y="4309120"/>
            <a:ext cx="953295" cy="304795"/>
          </a:xfrm>
          <a:prstGeom prst="rect">
            <a:avLst/>
          </a:prstGeom>
          <a:noFill/>
          <a:ln>
            <a:noFill/>
          </a:ln>
        </p:spPr>
        <p:txBody>
          <a:bodyPr wrap="square" lIns="0" tIns="0" rIns="0" bIns="0" anchor="t"/>
          <a:lstStyle/>
          <a:p>
            <a:pPr>
              <a:spcAft>
                <a:spcPts val="400"/>
              </a:spcAft>
              <a:defRPr lang="en-US"/>
            </a:pPr>
            <a:r>
              <a:rPr sz="1500" b="1" dirty="0">
                <a:solidFill>
                  <a:srgbClr val="333E48"/>
                </a:solidFill>
                <a:ea typeface="Whitney (OTF) Semibold" charset="77"/>
                <a:cs typeface="Whitney (OTF) Semibold" charset="77"/>
              </a:rPr>
              <a:t>Step </a:t>
            </a:r>
            <a:r>
              <a:rPr lang="en-US" sz="1500" b="1" dirty="0">
                <a:solidFill>
                  <a:srgbClr val="333E48"/>
                </a:solidFill>
                <a:ea typeface="Whitney (OTF) Semibold" charset="77"/>
                <a:cs typeface="Whitney (OTF) Semibold" charset="77"/>
              </a:rPr>
              <a:t>3</a:t>
            </a:r>
            <a:endParaRPr sz="1200" b="1" dirty="0">
              <a:solidFill>
                <a:srgbClr val="333E48"/>
              </a:solidFill>
              <a:ea typeface="Whitney (OTF) Semibold" charset="77"/>
              <a:cs typeface="Whitney (OTF) Semibold" charset="77"/>
            </a:endParaRPr>
          </a:p>
        </p:txBody>
      </p:sp>
      <p:sp>
        <p:nvSpPr>
          <p:cNvPr id="29" name="TextBox 7">
            <a:extLst>
              <a:ext uri="{FF2B5EF4-FFF2-40B4-BE49-F238E27FC236}">
                <a16:creationId xmlns:a16="http://schemas.microsoft.com/office/drawing/2014/main" id="{1CC7CF06-19DA-B543-AC59-CBEC191E1BFE}"/>
              </a:ext>
            </a:extLst>
          </p:cNvPr>
          <p:cNvSpPr txBox="1"/>
          <p:nvPr/>
        </p:nvSpPr>
        <p:spPr>
          <a:xfrm>
            <a:off x="608214" y="4597153"/>
            <a:ext cx="3133970" cy="648072"/>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Open the mobile app</a:t>
            </a:r>
            <a:r>
              <a:rPr lang="hr-BA" sz="1000"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 </a:t>
            </a:r>
            <a:r>
              <a:rPr lang="hr-BA" sz="1000" dirty="0">
                <a:solidFill>
                  <a:srgbClr val="333E48"/>
                </a:solidFill>
                <a:ea typeface="Whitney (OTF) Book" charset="77"/>
                <a:cs typeface="Whitney (OTF) Book" charset="77"/>
              </a:rPr>
              <a:t>go to </a:t>
            </a:r>
            <a:r>
              <a:rPr lang="hr-BA" sz="1000" b="1" dirty="0">
                <a:solidFill>
                  <a:srgbClr val="333E48"/>
                </a:solidFill>
                <a:ea typeface="Whitney (OTF) Book" charset="77"/>
                <a:cs typeface="Whitney (OTF) Book" charset="77"/>
              </a:rPr>
              <a:t>Profile </a:t>
            </a:r>
            <a:r>
              <a:rPr lang="hr-BA" sz="1000" dirty="0">
                <a:solidFill>
                  <a:srgbClr val="333E48"/>
                </a:solidFill>
                <a:ea typeface="Whitney (OTF) Book" charset="77"/>
                <a:cs typeface="Whitney (OTF) Book" charset="77"/>
              </a:rPr>
              <a:t>in the menu and </a:t>
            </a:r>
            <a:br>
              <a:rPr lang="hr-BA" sz="1000" dirty="0">
                <a:solidFill>
                  <a:srgbClr val="333E48"/>
                </a:solidFill>
                <a:ea typeface="Whitney (OTF) Book" charset="77"/>
                <a:cs typeface="Whitney (OTF) Book" charset="77"/>
              </a:rPr>
            </a:br>
            <a:r>
              <a:rPr lang="hr-BA" sz="1000" dirty="0">
                <a:solidFill>
                  <a:srgbClr val="333E48"/>
                </a:solidFill>
                <a:ea typeface="Whitney (OTF) Book" charset="77"/>
                <a:cs typeface="Whitney (OTF) Book" charset="77"/>
              </a:rPr>
              <a:t>choose </a:t>
            </a:r>
            <a:r>
              <a:rPr lang="en-US" sz="1000" b="1" dirty="0">
                <a:solidFill>
                  <a:srgbClr val="333E48"/>
                </a:solidFill>
                <a:ea typeface="Whitney (OTF) Book" charset="77"/>
                <a:cs typeface="Whitney (OTF) Book" charset="77"/>
              </a:rPr>
              <a:t>Devices &amp; Apps</a:t>
            </a:r>
            <a:r>
              <a:rPr lang="hr-BA" sz="1000" b="1" dirty="0">
                <a:solidFill>
                  <a:srgbClr val="333E48"/>
                </a:solidFill>
                <a:ea typeface="Whitney (OTF) Book" charset="77"/>
                <a:cs typeface="Whitney (OTF) Book" charset="77"/>
              </a:rPr>
              <a:t>. </a:t>
            </a:r>
            <a:r>
              <a:rPr lang="en-US" sz="1000" dirty="0">
                <a:solidFill>
                  <a:srgbClr val="333E48"/>
                </a:solidFill>
                <a:ea typeface="Whitney (OTF) Book" charset="77"/>
                <a:cs typeface="Whitney (OTF) Book" charset="77"/>
              </a:rPr>
              <a:t>In the available devices section, click on Virgin Pulse Max Buzz</a:t>
            </a:r>
            <a:r>
              <a:rPr lang="en-US" sz="1000" i="1"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a:t>
            </a:r>
            <a:endParaRPr sz="1000" b="1" dirty="0">
              <a:solidFill>
                <a:srgbClr val="333E48"/>
              </a:solidFill>
              <a:ea typeface="Whitney (OTF) Semibold" charset="77"/>
              <a:cs typeface="Whitney (OTF) Semibold" charset="77"/>
            </a:endParaRPr>
          </a:p>
        </p:txBody>
      </p:sp>
      <p:sp>
        <p:nvSpPr>
          <p:cNvPr id="30" name="TextBox 6">
            <a:extLst>
              <a:ext uri="{FF2B5EF4-FFF2-40B4-BE49-F238E27FC236}">
                <a16:creationId xmlns:a16="http://schemas.microsoft.com/office/drawing/2014/main" id="{F9FFB0E8-779A-954A-85A7-E4BCC0DBECFF}"/>
              </a:ext>
            </a:extLst>
          </p:cNvPr>
          <p:cNvSpPr txBox="1"/>
          <p:nvPr/>
        </p:nvSpPr>
        <p:spPr>
          <a:xfrm>
            <a:off x="591023" y="5821288"/>
            <a:ext cx="953295" cy="304795"/>
          </a:xfrm>
          <a:prstGeom prst="rect">
            <a:avLst/>
          </a:prstGeom>
          <a:noFill/>
          <a:ln>
            <a:noFill/>
          </a:ln>
        </p:spPr>
        <p:txBody>
          <a:bodyPr wrap="square" lIns="0" tIns="0" rIns="0" bIns="0" anchor="t"/>
          <a:lstStyle/>
          <a:p>
            <a:pPr>
              <a:spcAft>
                <a:spcPts val="400"/>
              </a:spcAft>
              <a:defRPr lang="en-US"/>
            </a:pPr>
            <a:r>
              <a:rPr sz="1500" b="1" dirty="0">
                <a:solidFill>
                  <a:srgbClr val="333E48"/>
                </a:solidFill>
                <a:ea typeface="Whitney (OTF) Semibold" charset="77"/>
                <a:cs typeface="Whitney (OTF) Semibold" charset="77"/>
              </a:rPr>
              <a:t>Step </a:t>
            </a:r>
            <a:r>
              <a:rPr lang="en-US" sz="1500" b="1" dirty="0">
                <a:solidFill>
                  <a:srgbClr val="333E48"/>
                </a:solidFill>
                <a:ea typeface="Whitney (OTF) Semibold" charset="77"/>
                <a:cs typeface="Whitney (OTF) Semibold" charset="77"/>
              </a:rPr>
              <a:t>4</a:t>
            </a:r>
            <a:endParaRPr sz="1200" b="1" dirty="0">
              <a:solidFill>
                <a:srgbClr val="333E48"/>
              </a:solidFill>
              <a:ea typeface="Whitney (OTF) Semibold" charset="77"/>
              <a:cs typeface="Whitney (OTF) Semibold" charset="77"/>
            </a:endParaRPr>
          </a:p>
        </p:txBody>
      </p:sp>
      <p:sp>
        <p:nvSpPr>
          <p:cNvPr id="32" name="TextBox 7">
            <a:extLst>
              <a:ext uri="{FF2B5EF4-FFF2-40B4-BE49-F238E27FC236}">
                <a16:creationId xmlns:a16="http://schemas.microsoft.com/office/drawing/2014/main" id="{F82E0078-4677-BD4A-B7D8-A82FBB896E98}"/>
              </a:ext>
            </a:extLst>
          </p:cNvPr>
          <p:cNvSpPr txBox="1"/>
          <p:nvPr/>
        </p:nvSpPr>
        <p:spPr>
          <a:xfrm>
            <a:off x="608213" y="6142846"/>
            <a:ext cx="3133971" cy="864096"/>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Click the button “Set up a Max Buzz</a:t>
            </a:r>
            <a:r>
              <a:rPr lang="en-US" sz="1000" i="1"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 Make sure the Bluetooth setting and location settings on your mobile device are turned on. Follow the on-screen, step-by-step instructions to “wake up” your device and pair it to your wellbeing program.</a:t>
            </a:r>
            <a:endParaRPr sz="1000" b="1" dirty="0">
              <a:solidFill>
                <a:srgbClr val="333E48"/>
              </a:solidFill>
              <a:ea typeface="Whitney (OTF) Semibold" charset="77"/>
              <a:cs typeface="Whitney (OTF) Semibold" charset="77"/>
            </a:endParaRPr>
          </a:p>
        </p:txBody>
      </p:sp>
      <p:sp>
        <p:nvSpPr>
          <p:cNvPr id="33" name="TextBox 9">
            <a:extLst>
              <a:ext uri="{FF2B5EF4-FFF2-40B4-BE49-F238E27FC236}">
                <a16:creationId xmlns:a16="http://schemas.microsoft.com/office/drawing/2014/main" id="{50EC3973-FF06-5F4E-ADF1-9BBFF5DAE7F0}"/>
              </a:ext>
            </a:extLst>
          </p:cNvPr>
          <p:cNvSpPr txBox="1"/>
          <p:nvPr/>
        </p:nvSpPr>
        <p:spPr>
          <a:xfrm>
            <a:off x="578181" y="8557592"/>
            <a:ext cx="2443924" cy="432048"/>
          </a:xfrm>
          <a:prstGeom prst="rect">
            <a:avLst/>
          </a:prstGeom>
          <a:noFill/>
          <a:ln>
            <a:noFill/>
          </a:ln>
        </p:spPr>
        <p:txBody>
          <a:bodyPr wrap="square" lIns="0" tIns="0" rIns="0" bIns="0" anchor="t"/>
          <a:lstStyle/>
          <a:p>
            <a:pPr>
              <a:tabLst>
                <a:tab pos="1257300" algn="l"/>
              </a:tabLst>
              <a:defRPr lang="en-US"/>
            </a:pPr>
            <a:r>
              <a:rPr lang="en-US" sz="1000" b="1" dirty="0">
                <a:solidFill>
                  <a:srgbClr val="008EA8"/>
                </a:solidFill>
                <a:ea typeface="Whitney (OTF) Book" charset="77"/>
                <a:cs typeface="Whitney (OTF) Book" charset="77"/>
              </a:rPr>
              <a:t>Great job! </a:t>
            </a:r>
            <a:r>
              <a:rPr lang="en-US" sz="1000" dirty="0">
                <a:solidFill>
                  <a:srgbClr val="333E48"/>
                </a:solidFill>
                <a:ea typeface="Whitney (OTF) Book" charset="77"/>
                <a:cs typeface="Whitney (OTF) Book" charset="77"/>
              </a:rPr>
              <a:t>Your Max Buzz</a:t>
            </a:r>
            <a:r>
              <a:rPr lang="en-US" sz="1000" i="1"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 is connected.                                                                       Get ready to have some fun!</a:t>
            </a:r>
            <a:endParaRPr sz="1000" b="1" dirty="0">
              <a:solidFill>
                <a:srgbClr val="008EA8"/>
              </a:solidFill>
              <a:ea typeface="Whitney (OTF) Book" charset="77"/>
              <a:cs typeface="Whitney (OTF) Book" charset="77"/>
            </a:endParaRPr>
          </a:p>
        </p:txBody>
      </p:sp>
      <p:sp>
        <p:nvSpPr>
          <p:cNvPr id="23" name="TextBox 6">
            <a:extLst>
              <a:ext uri="{FF2B5EF4-FFF2-40B4-BE49-F238E27FC236}">
                <a16:creationId xmlns:a16="http://schemas.microsoft.com/office/drawing/2014/main" id="{EF22B9E9-5721-B445-9BA7-E7FEEA5D9A74}"/>
              </a:ext>
            </a:extLst>
          </p:cNvPr>
          <p:cNvSpPr txBox="1"/>
          <p:nvPr/>
        </p:nvSpPr>
        <p:spPr>
          <a:xfrm>
            <a:off x="591023" y="7443946"/>
            <a:ext cx="953295" cy="304795"/>
          </a:xfrm>
          <a:prstGeom prst="rect">
            <a:avLst/>
          </a:prstGeom>
          <a:noFill/>
          <a:ln>
            <a:noFill/>
          </a:ln>
        </p:spPr>
        <p:txBody>
          <a:bodyPr wrap="square" lIns="0" tIns="0" rIns="0" bIns="0" anchor="t"/>
          <a:lstStyle/>
          <a:p>
            <a:pPr>
              <a:spcAft>
                <a:spcPts val="400"/>
              </a:spcAft>
              <a:defRPr lang="en-US"/>
            </a:pPr>
            <a:r>
              <a:rPr sz="1500" b="1" dirty="0">
                <a:solidFill>
                  <a:srgbClr val="333E48"/>
                </a:solidFill>
                <a:ea typeface="Whitney (OTF) Semibold" charset="77"/>
                <a:cs typeface="Whitney (OTF) Semibold" charset="77"/>
              </a:rPr>
              <a:t>Step </a:t>
            </a:r>
            <a:r>
              <a:rPr lang="en-US" sz="1500" b="1" dirty="0">
                <a:solidFill>
                  <a:srgbClr val="333E48"/>
                </a:solidFill>
                <a:ea typeface="Whitney (OTF) Semibold" charset="77"/>
                <a:cs typeface="Whitney (OTF) Semibold" charset="77"/>
              </a:rPr>
              <a:t>5</a:t>
            </a:r>
            <a:endParaRPr sz="1200" b="1" dirty="0">
              <a:solidFill>
                <a:srgbClr val="333E48"/>
              </a:solidFill>
              <a:ea typeface="Whitney (OTF) Semibold" charset="77"/>
              <a:cs typeface="Whitney (OTF) Semibold" charset="77"/>
            </a:endParaRPr>
          </a:p>
        </p:txBody>
      </p:sp>
      <p:sp>
        <p:nvSpPr>
          <p:cNvPr id="24" name="TextBox 7">
            <a:extLst>
              <a:ext uri="{FF2B5EF4-FFF2-40B4-BE49-F238E27FC236}">
                <a16:creationId xmlns:a16="http://schemas.microsoft.com/office/drawing/2014/main" id="{90DAB778-36D2-3A4C-869A-4F59694ED819}"/>
              </a:ext>
            </a:extLst>
          </p:cNvPr>
          <p:cNvSpPr txBox="1"/>
          <p:nvPr/>
        </p:nvSpPr>
        <p:spPr>
          <a:xfrm>
            <a:off x="608213" y="7765504"/>
            <a:ext cx="3133971" cy="360040"/>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In the final step, your Max Buzz</a:t>
            </a:r>
            <a:r>
              <a:rPr lang="en-US" sz="1000" i="1"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 will vibrate and display a 4-digit code. Enter that number into your mobile app.</a:t>
            </a:r>
            <a:endParaRPr sz="1000" b="1" dirty="0">
              <a:solidFill>
                <a:srgbClr val="333E48"/>
              </a:solidFill>
              <a:ea typeface="Whitney (OTF) Semibold" charset="77"/>
              <a:cs typeface="Whitney (OTF) Semibold" charset="77"/>
            </a:endParaRPr>
          </a:p>
        </p:txBody>
      </p:sp>
      <p:sp>
        <p:nvSpPr>
          <p:cNvPr id="3" name="Content Placeholder 2">
            <a:extLst>
              <a:ext uri="{FF2B5EF4-FFF2-40B4-BE49-F238E27FC236}">
                <a16:creationId xmlns:a16="http://schemas.microsoft.com/office/drawing/2014/main" id="{8AC72742-4241-42C1-ACBB-F7E6DCDC9A9B}"/>
              </a:ext>
            </a:extLst>
          </p:cNvPr>
          <p:cNvSpPr>
            <a:spLocks noGrp="1"/>
          </p:cNvSpPr>
          <p:nvPr>
            <p:ph sz="quarter" idx="10"/>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11B14CF-5B6E-46A9-A6B5-56CE758A2140}"/>
              </a:ext>
            </a:extLst>
          </p:cNvPr>
          <p:cNvSpPr>
            <a:spLocks noGrp="1"/>
          </p:cNvSpPr>
          <p:nvPr>
            <p:ph sz="quarter" idx="10"/>
          </p:nvPr>
        </p:nvSpPr>
        <p:spPr/>
        <p:txBody>
          <a:bodyPr/>
          <a:lstStyle/>
          <a:p>
            <a:endParaRPr lang="en-US"/>
          </a:p>
        </p:txBody>
      </p:sp>
      <p:sp>
        <p:nvSpPr>
          <p:cNvPr id="9" name="TextBox 9"/>
          <p:cNvSpPr txBox="1"/>
          <p:nvPr/>
        </p:nvSpPr>
        <p:spPr>
          <a:xfrm>
            <a:off x="578180" y="8557592"/>
            <a:ext cx="3884084" cy="455638"/>
          </a:xfrm>
          <a:prstGeom prst="rect">
            <a:avLst/>
          </a:prstGeom>
          <a:noFill/>
          <a:ln>
            <a:noFill/>
          </a:ln>
        </p:spPr>
        <p:txBody>
          <a:bodyPr wrap="square" lIns="0" tIns="0" rIns="0" bIns="0" anchor="t"/>
          <a:lstStyle/>
          <a:p>
            <a:pPr>
              <a:tabLst>
                <a:tab pos="1257300" algn="l"/>
              </a:tabLst>
              <a:defRPr lang="en-US"/>
            </a:pPr>
            <a:r>
              <a:rPr lang="en-US" sz="1000" b="1" dirty="0">
                <a:solidFill>
                  <a:srgbClr val="333E48"/>
                </a:solidFill>
                <a:ea typeface="Whitney (OTF) Medium" charset="77"/>
                <a:cs typeface="Whitney (OTF) Medium" charset="77"/>
              </a:rPr>
              <a:t>Get started today</a:t>
            </a:r>
          </a:p>
          <a:p>
            <a:pPr>
              <a:lnSpc>
                <a:spcPts val="1300"/>
              </a:lnSpc>
              <a:tabLst>
                <a:tab pos="1257300" algn="l"/>
              </a:tabLst>
              <a:defRPr lang="en-US"/>
            </a:pPr>
            <a:r>
              <a:rPr lang="en-US" sz="1000" dirty="0">
                <a:solidFill>
                  <a:srgbClr val="333E48"/>
                </a:solidFill>
                <a:ea typeface="Whitney (OTF) Book" charset="77"/>
                <a:cs typeface="Whitney (OTF) Book" charset="77"/>
              </a:rPr>
              <a:t>Sign up for your wellbeing program at </a:t>
            </a:r>
            <a:r>
              <a:rPr lang="en-US" sz="1000" b="1" dirty="0">
                <a:solidFill>
                  <a:srgbClr val="008EA8"/>
                </a:solidFill>
                <a:ea typeface="Whitney (OTF) Book" charset="77"/>
                <a:cs typeface="Whitney (OTF) Book" charset="77"/>
              </a:rPr>
              <a:t>join.virginpulse.com/</a:t>
            </a:r>
            <a:r>
              <a:rPr lang="hr-BA" sz="1000" b="1" dirty="0">
                <a:solidFill>
                  <a:srgbClr val="008EA8"/>
                </a:solidFill>
                <a:ea typeface="Whitney (OTF) Book" charset="77"/>
                <a:cs typeface="Whitney (OTF) Book" charset="77"/>
              </a:rPr>
              <a:t>COMPANY</a:t>
            </a:r>
            <a:endParaRPr sz="1000" b="1" dirty="0">
              <a:solidFill>
                <a:srgbClr val="008EA8"/>
              </a:solidFill>
              <a:ea typeface="Whitney (OTF) Book" charset="77"/>
              <a:cs typeface="Whitney (OTF) Book" charset="77"/>
            </a:endParaRPr>
          </a:p>
        </p:txBody>
      </p:sp>
      <p:sp>
        <p:nvSpPr>
          <p:cNvPr id="6" name="TextBox 6"/>
          <p:cNvSpPr txBox="1"/>
          <p:nvPr/>
        </p:nvSpPr>
        <p:spPr>
          <a:xfrm>
            <a:off x="573832" y="1716832"/>
            <a:ext cx="1601367"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Get notifications</a:t>
            </a:r>
            <a:endParaRPr sz="1200" b="1" dirty="0">
              <a:solidFill>
                <a:srgbClr val="333E48"/>
              </a:solidFill>
              <a:ea typeface="Whitney (OTF) Semibold" charset="77"/>
              <a:cs typeface="Whitney (OTF) Semibold" charset="77"/>
            </a:endParaRPr>
          </a:p>
        </p:txBody>
      </p:sp>
      <p:sp>
        <p:nvSpPr>
          <p:cNvPr id="7" name="TextBox 7"/>
          <p:cNvSpPr txBox="1"/>
          <p:nvPr/>
        </p:nvSpPr>
        <p:spPr>
          <a:xfrm>
            <a:off x="573832" y="2004864"/>
            <a:ext cx="1961407" cy="1135365"/>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When you hit your steps goal, Max Buzz</a:t>
            </a:r>
            <a:r>
              <a:rPr lang="en-US" sz="1000" i="1"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 will vibrate (giving you a           little high five)! You can also turn on call and text notifications by going        to the settings section of the Virgin Pulse mobile app.</a:t>
            </a:r>
            <a:endParaRPr sz="1000" b="1" dirty="0">
              <a:solidFill>
                <a:srgbClr val="333E48"/>
              </a:solidFill>
              <a:ea typeface="Whitney (OTF) Semibold" charset="77"/>
              <a:cs typeface="Whitney (OTF) Semibold" charset="77"/>
            </a:endParaRPr>
          </a:p>
        </p:txBody>
      </p:sp>
      <p:sp>
        <p:nvSpPr>
          <p:cNvPr id="17" name="TextBox 6">
            <a:extLst>
              <a:ext uri="{FF2B5EF4-FFF2-40B4-BE49-F238E27FC236}">
                <a16:creationId xmlns:a16="http://schemas.microsoft.com/office/drawing/2014/main" id="{0609FBD5-072F-0340-A046-538C1389911A}"/>
              </a:ext>
            </a:extLst>
          </p:cNvPr>
          <p:cNvSpPr txBox="1"/>
          <p:nvPr/>
        </p:nvSpPr>
        <p:spPr>
          <a:xfrm>
            <a:off x="2878088" y="1716832"/>
            <a:ext cx="1601367"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Track your sleep</a:t>
            </a:r>
            <a:endParaRPr sz="1200" b="1" dirty="0">
              <a:solidFill>
                <a:srgbClr val="333E48"/>
              </a:solidFill>
              <a:ea typeface="Whitney (OTF) Semibold" charset="77"/>
              <a:cs typeface="Whitney (OTF) Semibold" charset="77"/>
            </a:endParaRPr>
          </a:p>
        </p:txBody>
      </p:sp>
      <p:sp>
        <p:nvSpPr>
          <p:cNvPr id="18" name="TextBox 7">
            <a:extLst>
              <a:ext uri="{FF2B5EF4-FFF2-40B4-BE49-F238E27FC236}">
                <a16:creationId xmlns:a16="http://schemas.microsoft.com/office/drawing/2014/main" id="{38AAA3D0-4EB4-8948-95FA-8F36007F4CA0}"/>
              </a:ext>
            </a:extLst>
          </p:cNvPr>
          <p:cNvSpPr txBox="1"/>
          <p:nvPr/>
        </p:nvSpPr>
        <p:spPr>
          <a:xfrm>
            <a:off x="2878088" y="2021627"/>
            <a:ext cx="1961407" cy="559301"/>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Max Buzz</a:t>
            </a:r>
            <a:r>
              <a:rPr lang="en-US" sz="1000" i="1"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 tracks your sleep when you wear it to bed (say hello to your new sleep buddy).</a:t>
            </a:r>
            <a:endParaRPr sz="1000" b="1" dirty="0">
              <a:solidFill>
                <a:srgbClr val="333E48"/>
              </a:solidFill>
              <a:ea typeface="Whitney (OTF) Semibold" charset="77"/>
              <a:cs typeface="Whitney (OTF) Semibold" charset="77"/>
            </a:endParaRPr>
          </a:p>
        </p:txBody>
      </p:sp>
      <p:sp>
        <p:nvSpPr>
          <p:cNvPr id="19" name="TextBox 6">
            <a:extLst>
              <a:ext uri="{FF2B5EF4-FFF2-40B4-BE49-F238E27FC236}">
                <a16:creationId xmlns:a16="http://schemas.microsoft.com/office/drawing/2014/main" id="{341B1D98-35B3-0341-862F-5B513B56B20D}"/>
              </a:ext>
            </a:extLst>
          </p:cNvPr>
          <p:cNvSpPr txBox="1"/>
          <p:nvPr/>
        </p:nvSpPr>
        <p:spPr>
          <a:xfrm>
            <a:off x="5165153" y="1716832"/>
            <a:ext cx="1601367"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Keep it up-to-date</a:t>
            </a:r>
            <a:endParaRPr sz="1200" b="1" dirty="0">
              <a:solidFill>
                <a:srgbClr val="333E48"/>
              </a:solidFill>
              <a:ea typeface="Whitney (OTF) Semibold" charset="77"/>
              <a:cs typeface="Whitney (OTF) Semibold" charset="77"/>
            </a:endParaRPr>
          </a:p>
        </p:txBody>
      </p:sp>
      <p:sp>
        <p:nvSpPr>
          <p:cNvPr id="20" name="TextBox 7">
            <a:extLst>
              <a:ext uri="{FF2B5EF4-FFF2-40B4-BE49-F238E27FC236}">
                <a16:creationId xmlns:a16="http://schemas.microsoft.com/office/drawing/2014/main" id="{EE4ABD5A-AB7F-954F-8968-D2E84C2A77E9}"/>
              </a:ext>
            </a:extLst>
          </p:cNvPr>
          <p:cNvSpPr txBox="1"/>
          <p:nvPr/>
        </p:nvSpPr>
        <p:spPr>
          <a:xfrm>
            <a:off x="5165153" y="2021627"/>
            <a:ext cx="1889399" cy="919341"/>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To upload your fitness tracker data to Virgin Pulse, open the mobile app. Then your steps and sleep information will upload (sync) automatically. It’s as easy as that!</a:t>
            </a:r>
            <a:endParaRPr sz="1000" b="1" dirty="0">
              <a:solidFill>
                <a:srgbClr val="333E48"/>
              </a:solidFill>
              <a:ea typeface="Whitney (OTF) Semibold" charset="77"/>
              <a:cs typeface="Whitney (OTF) Semibold" charset="77"/>
            </a:endParaRPr>
          </a:p>
        </p:txBody>
      </p:sp>
      <p:sp>
        <p:nvSpPr>
          <p:cNvPr id="21" name="TextBox 6">
            <a:extLst>
              <a:ext uri="{FF2B5EF4-FFF2-40B4-BE49-F238E27FC236}">
                <a16:creationId xmlns:a16="http://schemas.microsoft.com/office/drawing/2014/main" id="{270759F5-809C-FC4E-9709-87F42BF5B72B}"/>
              </a:ext>
            </a:extLst>
          </p:cNvPr>
          <p:cNvSpPr txBox="1"/>
          <p:nvPr/>
        </p:nvSpPr>
        <p:spPr>
          <a:xfrm>
            <a:off x="645841" y="3661048"/>
            <a:ext cx="576064"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Home</a:t>
            </a:r>
            <a:endParaRPr sz="1200" b="1" dirty="0">
              <a:solidFill>
                <a:srgbClr val="333E48"/>
              </a:solidFill>
              <a:ea typeface="Whitney (OTF) Semibold" charset="77"/>
              <a:cs typeface="Whitney (OTF) Semibold" charset="77"/>
            </a:endParaRPr>
          </a:p>
        </p:txBody>
      </p:sp>
      <p:sp>
        <p:nvSpPr>
          <p:cNvPr id="22" name="TextBox 7">
            <a:extLst>
              <a:ext uri="{FF2B5EF4-FFF2-40B4-BE49-F238E27FC236}">
                <a16:creationId xmlns:a16="http://schemas.microsoft.com/office/drawing/2014/main" id="{BE2837A2-3232-A34F-963A-9CF98331010D}"/>
              </a:ext>
            </a:extLst>
          </p:cNvPr>
          <p:cNvSpPr txBox="1"/>
          <p:nvPr/>
        </p:nvSpPr>
        <p:spPr>
          <a:xfrm>
            <a:off x="645840" y="3965843"/>
            <a:ext cx="4104456" cy="415285"/>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Find out what time it is and check your battery life. If you need to recharge your device, just plug your Max Buzz</a:t>
            </a:r>
            <a:r>
              <a:rPr lang="en-US" sz="1000" i="1" dirty="0">
                <a:solidFill>
                  <a:srgbClr val="333E48"/>
                </a:solidFill>
                <a:ea typeface="Whitney (OTF) Book" charset="77"/>
                <a:cs typeface="Whitney (OTF) Book" charset="77"/>
              </a:rPr>
              <a:t>™</a:t>
            </a:r>
            <a:r>
              <a:rPr lang="en-US" sz="1000" dirty="0">
                <a:solidFill>
                  <a:srgbClr val="333E48"/>
                </a:solidFill>
                <a:ea typeface="Whitney (OTF) Book" charset="77"/>
                <a:cs typeface="Whitney (OTF) Book" charset="77"/>
              </a:rPr>
              <a:t> into a USB-port.</a:t>
            </a:r>
            <a:endParaRPr sz="1000" b="1" dirty="0">
              <a:solidFill>
                <a:srgbClr val="333E48"/>
              </a:solidFill>
              <a:ea typeface="Whitney (OTF) Semibold" charset="77"/>
              <a:cs typeface="Whitney (OTF) Semibold" charset="77"/>
            </a:endParaRPr>
          </a:p>
        </p:txBody>
      </p:sp>
      <p:sp>
        <p:nvSpPr>
          <p:cNvPr id="24" name="TextBox 6">
            <a:extLst>
              <a:ext uri="{FF2B5EF4-FFF2-40B4-BE49-F238E27FC236}">
                <a16:creationId xmlns:a16="http://schemas.microsoft.com/office/drawing/2014/main" id="{85ABAE2E-1D7C-994E-8E56-3974B7E559C0}"/>
              </a:ext>
            </a:extLst>
          </p:cNvPr>
          <p:cNvSpPr txBox="1"/>
          <p:nvPr/>
        </p:nvSpPr>
        <p:spPr>
          <a:xfrm>
            <a:off x="645841" y="4453136"/>
            <a:ext cx="576064"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Steps</a:t>
            </a:r>
            <a:endParaRPr sz="1200" b="1" dirty="0">
              <a:solidFill>
                <a:srgbClr val="333E48"/>
              </a:solidFill>
              <a:ea typeface="Whitney (OTF) Semibold" charset="77"/>
              <a:cs typeface="Whitney (OTF) Semibold" charset="77"/>
            </a:endParaRPr>
          </a:p>
        </p:txBody>
      </p:sp>
      <p:sp>
        <p:nvSpPr>
          <p:cNvPr id="25" name="TextBox 7">
            <a:extLst>
              <a:ext uri="{FF2B5EF4-FFF2-40B4-BE49-F238E27FC236}">
                <a16:creationId xmlns:a16="http://schemas.microsoft.com/office/drawing/2014/main" id="{C0FDA182-A704-664A-A735-D373994EBBD8}"/>
              </a:ext>
            </a:extLst>
          </p:cNvPr>
          <p:cNvSpPr txBox="1"/>
          <p:nvPr/>
        </p:nvSpPr>
        <p:spPr>
          <a:xfrm>
            <a:off x="645840" y="4757931"/>
            <a:ext cx="2448272" cy="271269"/>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Find out how many steps you’ve taken today.</a:t>
            </a:r>
            <a:endParaRPr sz="1000" b="1" dirty="0">
              <a:solidFill>
                <a:srgbClr val="333E48"/>
              </a:solidFill>
              <a:ea typeface="Whitney (OTF) Semibold" charset="77"/>
              <a:cs typeface="Whitney (OTF) Semibold" charset="77"/>
            </a:endParaRPr>
          </a:p>
        </p:txBody>
      </p:sp>
      <p:sp>
        <p:nvSpPr>
          <p:cNvPr id="32" name="TextBox 6">
            <a:extLst>
              <a:ext uri="{FF2B5EF4-FFF2-40B4-BE49-F238E27FC236}">
                <a16:creationId xmlns:a16="http://schemas.microsoft.com/office/drawing/2014/main" id="{B93B5530-6845-A946-824D-F5FED614902E}"/>
              </a:ext>
            </a:extLst>
          </p:cNvPr>
          <p:cNvSpPr txBox="1"/>
          <p:nvPr/>
        </p:nvSpPr>
        <p:spPr>
          <a:xfrm>
            <a:off x="645840" y="5173216"/>
            <a:ext cx="792088"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Calories</a:t>
            </a:r>
            <a:endParaRPr sz="1200" b="1" dirty="0">
              <a:solidFill>
                <a:srgbClr val="333E48"/>
              </a:solidFill>
              <a:ea typeface="Whitney (OTF) Semibold" charset="77"/>
              <a:cs typeface="Whitney (OTF) Semibold" charset="77"/>
            </a:endParaRPr>
          </a:p>
        </p:txBody>
      </p:sp>
      <p:sp>
        <p:nvSpPr>
          <p:cNvPr id="27" name="TextBox 7">
            <a:extLst>
              <a:ext uri="{FF2B5EF4-FFF2-40B4-BE49-F238E27FC236}">
                <a16:creationId xmlns:a16="http://schemas.microsoft.com/office/drawing/2014/main" id="{2C2B0262-E2F1-0442-88D0-FCAD1E9C9114}"/>
              </a:ext>
            </a:extLst>
          </p:cNvPr>
          <p:cNvSpPr txBox="1"/>
          <p:nvPr/>
        </p:nvSpPr>
        <p:spPr>
          <a:xfrm>
            <a:off x="645840" y="5478011"/>
            <a:ext cx="4248472" cy="199261"/>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See how many calories you’ve burned today.</a:t>
            </a:r>
            <a:endParaRPr sz="1000" b="1" dirty="0">
              <a:solidFill>
                <a:srgbClr val="333E48"/>
              </a:solidFill>
              <a:ea typeface="Whitney (OTF) Semibold" charset="77"/>
              <a:cs typeface="Whitney (OTF) Semibold" charset="77"/>
            </a:endParaRPr>
          </a:p>
        </p:txBody>
      </p:sp>
      <p:sp>
        <p:nvSpPr>
          <p:cNvPr id="28" name="TextBox 6">
            <a:extLst>
              <a:ext uri="{FF2B5EF4-FFF2-40B4-BE49-F238E27FC236}">
                <a16:creationId xmlns:a16="http://schemas.microsoft.com/office/drawing/2014/main" id="{F164D7D4-1C99-0146-83D2-6CF5297191DC}"/>
              </a:ext>
            </a:extLst>
          </p:cNvPr>
          <p:cNvSpPr txBox="1"/>
          <p:nvPr/>
        </p:nvSpPr>
        <p:spPr>
          <a:xfrm>
            <a:off x="645841" y="5893296"/>
            <a:ext cx="936104"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Distance</a:t>
            </a:r>
            <a:endParaRPr sz="1200" b="1" dirty="0">
              <a:solidFill>
                <a:srgbClr val="333E48"/>
              </a:solidFill>
              <a:ea typeface="Whitney (OTF) Semibold" charset="77"/>
              <a:cs typeface="Whitney (OTF) Semibold" charset="77"/>
            </a:endParaRPr>
          </a:p>
        </p:txBody>
      </p:sp>
      <p:sp>
        <p:nvSpPr>
          <p:cNvPr id="29" name="TextBox 7">
            <a:extLst>
              <a:ext uri="{FF2B5EF4-FFF2-40B4-BE49-F238E27FC236}">
                <a16:creationId xmlns:a16="http://schemas.microsoft.com/office/drawing/2014/main" id="{3BA6E4A0-104F-5944-8B1C-CB4578B49FE1}"/>
              </a:ext>
            </a:extLst>
          </p:cNvPr>
          <p:cNvSpPr txBox="1"/>
          <p:nvPr/>
        </p:nvSpPr>
        <p:spPr>
          <a:xfrm>
            <a:off x="645840" y="6198091"/>
            <a:ext cx="3672408" cy="271269"/>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See how far you’ve traveled today. It might be farther than you think!</a:t>
            </a:r>
            <a:endParaRPr sz="1000" b="1" dirty="0">
              <a:solidFill>
                <a:srgbClr val="333E48"/>
              </a:solidFill>
              <a:ea typeface="Whitney (OTF) Semibold" charset="77"/>
              <a:cs typeface="Whitney (OTF) Semibold" charset="77"/>
            </a:endParaRPr>
          </a:p>
        </p:txBody>
      </p:sp>
      <p:sp>
        <p:nvSpPr>
          <p:cNvPr id="30" name="TextBox 6">
            <a:extLst>
              <a:ext uri="{FF2B5EF4-FFF2-40B4-BE49-F238E27FC236}">
                <a16:creationId xmlns:a16="http://schemas.microsoft.com/office/drawing/2014/main" id="{0FEA78C4-A312-7D4B-9BB0-E55E797F901B}"/>
              </a:ext>
            </a:extLst>
          </p:cNvPr>
          <p:cNvSpPr txBox="1"/>
          <p:nvPr/>
        </p:nvSpPr>
        <p:spPr>
          <a:xfrm>
            <a:off x="645840" y="6613376"/>
            <a:ext cx="1601367" cy="304795"/>
          </a:xfrm>
          <a:prstGeom prst="rect">
            <a:avLst/>
          </a:prstGeom>
          <a:noFill/>
          <a:ln>
            <a:noFill/>
          </a:ln>
        </p:spPr>
        <p:txBody>
          <a:bodyPr wrap="square" lIns="0" tIns="0" rIns="0" bIns="0" anchor="t"/>
          <a:lstStyle/>
          <a:p>
            <a:pPr>
              <a:spcAft>
                <a:spcPts val="400"/>
              </a:spcAft>
              <a:defRPr lang="en-US"/>
            </a:pPr>
            <a:r>
              <a:rPr lang="en-US" sz="1500" b="1" dirty="0">
                <a:solidFill>
                  <a:srgbClr val="333E48"/>
                </a:solidFill>
                <a:ea typeface="Whitney (OTF) Semibold" charset="77"/>
                <a:cs typeface="Whitney (OTF) Semibold" charset="77"/>
              </a:rPr>
              <a:t>Active Minutes</a:t>
            </a:r>
            <a:endParaRPr sz="1200" b="1" dirty="0">
              <a:solidFill>
                <a:srgbClr val="333E48"/>
              </a:solidFill>
              <a:ea typeface="Whitney (OTF) Semibold" charset="77"/>
              <a:cs typeface="Whitney (OTF) Semibold" charset="77"/>
            </a:endParaRPr>
          </a:p>
        </p:txBody>
      </p:sp>
      <p:sp>
        <p:nvSpPr>
          <p:cNvPr id="31" name="TextBox 7">
            <a:extLst>
              <a:ext uri="{FF2B5EF4-FFF2-40B4-BE49-F238E27FC236}">
                <a16:creationId xmlns:a16="http://schemas.microsoft.com/office/drawing/2014/main" id="{1D89743D-C091-9740-B048-F2738CA18534}"/>
              </a:ext>
            </a:extLst>
          </p:cNvPr>
          <p:cNvSpPr txBox="1"/>
          <p:nvPr/>
        </p:nvSpPr>
        <p:spPr>
          <a:xfrm>
            <a:off x="645840" y="6918171"/>
            <a:ext cx="3833615" cy="415285"/>
          </a:xfrm>
          <a:prstGeom prst="rect">
            <a:avLst/>
          </a:prstGeom>
          <a:noFill/>
          <a:ln>
            <a:noFill/>
          </a:ln>
        </p:spPr>
        <p:txBody>
          <a:bodyPr wrap="square" lIns="0" tIns="0" rIns="0" bIns="0" anchor="t"/>
          <a:lstStyle/>
          <a:p>
            <a:pPr>
              <a:defRPr lang="en-US"/>
            </a:pPr>
            <a:r>
              <a:rPr lang="en-US" sz="1000" dirty="0">
                <a:solidFill>
                  <a:srgbClr val="333E48"/>
                </a:solidFill>
                <a:ea typeface="Whitney (OTF) Book" charset="77"/>
                <a:cs typeface="Whitney (OTF) Book" charset="77"/>
              </a:rPr>
              <a:t>Learn if you have “active minutes.” This means you’ve taken more than 135 steps/minute (roughly a runner’s pace).</a:t>
            </a:r>
            <a:endParaRPr sz="1000" b="1" dirty="0">
              <a:solidFill>
                <a:srgbClr val="333E48"/>
              </a:solidFill>
              <a:ea typeface="Whitney (OTF) Semibold" charset="77"/>
              <a:cs typeface="Whitney (OTF) Semibold" charset="77"/>
            </a:endParaRPr>
          </a:p>
        </p:txBody>
      </p:sp>
      <p:sp>
        <p:nvSpPr>
          <p:cNvPr id="33" name="TextBox 9">
            <a:extLst>
              <a:ext uri="{FF2B5EF4-FFF2-40B4-BE49-F238E27FC236}">
                <a16:creationId xmlns:a16="http://schemas.microsoft.com/office/drawing/2014/main" id="{8540E82C-97AD-F04E-AED4-309CEF4BDFF0}"/>
              </a:ext>
            </a:extLst>
          </p:cNvPr>
          <p:cNvSpPr txBox="1"/>
          <p:nvPr/>
        </p:nvSpPr>
        <p:spPr>
          <a:xfrm>
            <a:off x="573833" y="8053536"/>
            <a:ext cx="2088232" cy="432048"/>
          </a:xfrm>
          <a:prstGeom prst="rect">
            <a:avLst/>
          </a:prstGeom>
          <a:noFill/>
          <a:ln>
            <a:noFill/>
          </a:ln>
        </p:spPr>
        <p:txBody>
          <a:bodyPr wrap="square" lIns="0" tIns="0" rIns="0" bIns="0" anchor="t"/>
          <a:lstStyle/>
          <a:p>
            <a:pPr>
              <a:tabLst>
                <a:tab pos="1257300" algn="l"/>
              </a:tabLst>
              <a:defRPr lang="en-US"/>
            </a:pPr>
            <a:r>
              <a:rPr lang="en-US" sz="1000" b="1" dirty="0">
                <a:solidFill>
                  <a:srgbClr val="333E48"/>
                </a:solidFill>
                <a:ea typeface="Whitney (OTF) Medium" charset="77"/>
                <a:cs typeface="Whitney (OTF) Medium" charset="77"/>
              </a:rPr>
              <a:t>Have Max </a:t>
            </a:r>
            <a:r>
              <a:rPr lang="en-US" sz="1000" b="1" dirty="0" err="1">
                <a:solidFill>
                  <a:srgbClr val="333E48"/>
                </a:solidFill>
                <a:ea typeface="Whitney (OTF) Medium" charset="77"/>
                <a:cs typeface="Whitney (OTF) Medium" charset="77"/>
              </a:rPr>
              <a:t>BuzzTM</a:t>
            </a:r>
            <a:r>
              <a:rPr lang="en-US" sz="1000" b="1" dirty="0">
                <a:solidFill>
                  <a:srgbClr val="333E48"/>
                </a:solidFill>
                <a:ea typeface="Whitney (OTF) Medium" charset="77"/>
                <a:cs typeface="Whitney (OTF) Medium" charset="77"/>
              </a:rPr>
              <a:t> questions?</a:t>
            </a:r>
          </a:p>
          <a:p>
            <a:pPr>
              <a:lnSpc>
                <a:spcPts val="1300"/>
              </a:lnSpc>
              <a:tabLst>
                <a:tab pos="1257300" algn="l"/>
              </a:tabLst>
              <a:defRPr lang="en-US"/>
            </a:pPr>
            <a:r>
              <a:rPr lang="en-US" sz="1000" dirty="0">
                <a:solidFill>
                  <a:srgbClr val="333E48"/>
                </a:solidFill>
                <a:ea typeface="Whitney (OTF) Book" charset="77"/>
                <a:cs typeface="Whitney (OTF) Book" charset="77"/>
              </a:rPr>
              <a:t>Go to </a:t>
            </a:r>
            <a:r>
              <a:rPr lang="en-US" sz="1000" b="1" dirty="0" err="1">
                <a:solidFill>
                  <a:srgbClr val="008EA8"/>
                </a:solidFill>
                <a:ea typeface="Whitney (OTF) Book" charset="77"/>
                <a:cs typeface="Whitney (OTF) Book" charset="77"/>
              </a:rPr>
              <a:t>virginpulse.com</a:t>
            </a:r>
            <a:r>
              <a:rPr lang="en-US" sz="1000" b="1" dirty="0">
                <a:solidFill>
                  <a:srgbClr val="008EA8"/>
                </a:solidFill>
                <a:ea typeface="Whitney (OTF) Book" charset="77"/>
                <a:cs typeface="Whitney (OTF) Book" charset="77"/>
              </a:rPr>
              <a:t>/</a:t>
            </a:r>
            <a:r>
              <a:rPr lang="en-US" sz="1000" b="1" dirty="0" err="1">
                <a:solidFill>
                  <a:srgbClr val="008EA8"/>
                </a:solidFill>
                <a:ea typeface="Whitney (OTF) Book" charset="77"/>
                <a:cs typeface="Whitney (OTF) Book" charset="77"/>
              </a:rPr>
              <a:t>maxbuzz</a:t>
            </a:r>
            <a:endParaRPr sz="1000" b="1" dirty="0">
              <a:solidFill>
                <a:srgbClr val="008EA8"/>
              </a:solidFill>
              <a:ea typeface="Whitney (OTF) Book" charset="77"/>
              <a:cs typeface="Whitney (OTF) Book" charset="77"/>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7384554-7bde-46c7-b2e2-e7407604d544">
      <UserInfo>
        <DisplayName>Allison Hall</DisplayName>
        <AccountId>54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20C4EBCAEBA5409CEFA22061C11D28" ma:contentTypeVersion="12" ma:contentTypeDescription="Create a new document." ma:contentTypeScope="" ma:versionID="cf769e98f0db1bafb73932898b5dc365">
  <xsd:schema xmlns:xsd="http://www.w3.org/2001/XMLSchema" xmlns:xs="http://www.w3.org/2001/XMLSchema" xmlns:p="http://schemas.microsoft.com/office/2006/metadata/properties" xmlns:ns2="38fbdfde-3104-4524-abbb-ccd253ab6e71" xmlns:ns3="77384554-7bde-46c7-b2e2-e7407604d544" targetNamespace="http://schemas.microsoft.com/office/2006/metadata/properties" ma:root="true" ma:fieldsID="aaa7ccfc98c378897601f0956a6aabe2" ns2:_="" ns3:_="">
    <xsd:import namespace="38fbdfde-3104-4524-abbb-ccd253ab6e71"/>
    <xsd:import namespace="77384554-7bde-46c7-b2e2-e7407604d54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Location" minOccurs="0"/>
                <xsd:element ref="ns2:MediaServiceDateTake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bdfde-3104-4524-abbb-ccd253ab6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384554-7bde-46c7-b2e2-e7407604d5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FF7D66-EF04-4133-B889-A651154F907A}">
  <ds:schemaRefs>
    <ds:schemaRef ds:uri="http://schemas.microsoft.com/sharepoint/v3/contenttype/forms"/>
  </ds:schemaRefs>
</ds:datastoreItem>
</file>

<file path=customXml/itemProps2.xml><?xml version="1.0" encoding="utf-8"?>
<ds:datastoreItem xmlns:ds="http://schemas.openxmlformats.org/officeDocument/2006/customXml" ds:itemID="{4E70AD10-CD19-4FD1-9623-CD31E680F916}">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38fbdfde-3104-4524-abbb-ccd253ab6e71"/>
    <ds:schemaRef ds:uri="77384554-7bde-46c7-b2e2-e7407604d544"/>
    <ds:schemaRef ds:uri="http://www.w3.org/XML/1998/namespace"/>
  </ds:schemaRefs>
</ds:datastoreItem>
</file>

<file path=customXml/itemProps3.xml><?xml version="1.0" encoding="utf-8"?>
<ds:datastoreItem xmlns:ds="http://schemas.openxmlformats.org/officeDocument/2006/customXml" ds:itemID="{097AF981-2A64-4976-A6CE-48EEA5A5CEAE}"/>
</file>

<file path=docProps/app.xml><?xml version="1.0" encoding="utf-8"?>
<Properties xmlns="http://schemas.openxmlformats.org/officeDocument/2006/extended-properties" xmlns:vt="http://schemas.openxmlformats.org/officeDocument/2006/docPropsVTypes">
  <TotalTime>579</TotalTime>
  <Words>497</Words>
  <Application>Microsoft Office PowerPoint</Application>
  <PresentationFormat>Custom</PresentationFormat>
  <Paragraphs>33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Marina Ilickovic</cp:lastModifiedBy>
  <cp:revision>63</cp:revision>
  <dcterms:modified xsi:type="dcterms:W3CDTF">2020-12-23T14:39:02Z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0x010100B320C4EBCAEBA5409CEFA22061C11D28</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ies>
</file>