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E48"/>
    <a:srgbClr val="008EA8"/>
    <a:srgbClr val="2E94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784"/>
    <p:restoredTop sz="97327"/>
  </p:normalViewPr>
  <p:slideViewPr>
    <p:cSldViewPr>
      <p:cViewPr varScale="1">
        <p:scale>
          <a:sx n="89" d="100"/>
          <a:sy n="89" d="100"/>
        </p:scale>
        <p:origin x="1686" y="108"/>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Graphical user interface, application, website&#10;&#10;Description automatically generated">
            <a:extLst>
              <a:ext uri="{FF2B5EF4-FFF2-40B4-BE49-F238E27FC236}">
                <a16:creationId xmlns:a16="http://schemas.microsoft.com/office/drawing/2014/main" id="{546C3633-0BCA-45BA-824D-17F22E70EB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pic>
        <p:nvPicPr>
          <p:cNvPr id="9" name="Picture 8" descr="Graphical user interface&#10;&#10;Description automatically generated">
            <a:extLst>
              <a:ext uri="{FF2B5EF4-FFF2-40B4-BE49-F238E27FC236}">
                <a16:creationId xmlns:a16="http://schemas.microsoft.com/office/drawing/2014/main" id="{537C1F76-5641-4F29-8128-2C56EF72A1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
        <p:nvSpPr>
          <p:cNvPr id="7" name="Content Placeholder 5">
            <a:extLst>
              <a:ext uri="{FF2B5EF4-FFF2-40B4-BE49-F238E27FC236}">
                <a16:creationId xmlns:a16="http://schemas.microsoft.com/office/drawing/2014/main" id="{D14088D2-CB9E-420B-8DE5-60CF209341FC}"/>
              </a:ext>
            </a:extLst>
          </p:cNvPr>
          <p:cNvSpPr>
            <a:spLocks noGrp="1"/>
          </p:cNvSpPr>
          <p:nvPr>
            <p:ph sz="quarter" idx="13" hasCustomPrompt="1"/>
          </p:nvPr>
        </p:nvSpPr>
        <p:spPr>
          <a:xfrm>
            <a:off x="573088" y="8774113"/>
            <a:ext cx="1728787" cy="792162"/>
          </a:xfrm>
          <a:prstGeom prst="rect">
            <a:avLst/>
          </a:prstGeom>
        </p:spPr>
        <p:txBody>
          <a:bodyPr>
            <a:normAutofit/>
          </a:bodyPr>
          <a:lstStyle>
            <a:lvl1pPr>
              <a:defRPr sz="1400"/>
            </a:lvl1pPr>
          </a:lstStyle>
          <a:p>
            <a:pPr lvl="0"/>
            <a:r>
              <a:rPr lang="hr-BA" dirty="0"/>
              <a:t>CLIENT LOGO – insert PICTURES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descr="Graphical user interface, application, website&#10;&#10;Description automatically generated">
            <a:extLst>
              <a:ext uri="{FF2B5EF4-FFF2-40B4-BE49-F238E27FC236}">
                <a16:creationId xmlns:a16="http://schemas.microsoft.com/office/drawing/2014/main" id="{42B20576-B2C7-43E4-B112-94AC762F5C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
        <p:nvSpPr>
          <p:cNvPr id="7" name="Content Placeholder 5">
            <a:extLst>
              <a:ext uri="{FF2B5EF4-FFF2-40B4-BE49-F238E27FC236}">
                <a16:creationId xmlns:a16="http://schemas.microsoft.com/office/drawing/2014/main" id="{2A04BC81-D710-4375-8562-94B2818F82FD}"/>
              </a:ext>
            </a:extLst>
          </p:cNvPr>
          <p:cNvSpPr>
            <a:spLocks noGrp="1"/>
          </p:cNvSpPr>
          <p:nvPr>
            <p:ph sz="quarter" idx="13" hasCustomPrompt="1"/>
          </p:nvPr>
        </p:nvSpPr>
        <p:spPr>
          <a:xfrm>
            <a:off x="573088" y="8774113"/>
            <a:ext cx="1728787" cy="792162"/>
          </a:xfrm>
          <a:prstGeom prst="rect">
            <a:avLst/>
          </a:prstGeom>
        </p:spPr>
        <p:txBody>
          <a:bodyPr>
            <a:normAutofit/>
          </a:bodyPr>
          <a:lstStyle>
            <a:lvl1pPr>
              <a:defRPr sz="1400"/>
            </a:lvl1pPr>
          </a:lstStyle>
          <a:p>
            <a:pPr lvl="0"/>
            <a:r>
              <a:rPr lang="hr-BA" dirty="0"/>
              <a:t>CLIENT LOGO – insert PICTURES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D0FC07-A120-441F-BE82-F2D9D1B4902C}"/>
              </a:ext>
            </a:extLst>
          </p:cNvPr>
          <p:cNvSpPr>
            <a:spLocks noGrp="1"/>
          </p:cNvSpPr>
          <p:nvPr>
            <p:ph sz="quarter" idx="13"/>
          </p:nvPr>
        </p:nvSpPr>
        <p:spPr/>
        <p:txBody>
          <a:bodyPr/>
          <a:lstStyle/>
          <a:p>
            <a:endParaRPr lang="en-US"/>
          </a:p>
        </p:txBody>
      </p:sp>
      <p:sp>
        <p:nvSpPr>
          <p:cNvPr id="5" name="TextBox 5">
            <a:extLst>
              <a:ext uri="{FF2B5EF4-FFF2-40B4-BE49-F238E27FC236}">
                <a16:creationId xmlns:a16="http://schemas.microsoft.com/office/drawing/2014/main" id="{066EF77A-D379-4FDA-8744-B64A93A91E58}"/>
              </a:ext>
            </a:extLst>
          </p:cNvPr>
          <p:cNvSpPr txBox="1"/>
          <p:nvPr/>
        </p:nvSpPr>
        <p:spPr>
          <a:xfrm>
            <a:off x="562086" y="7027206"/>
            <a:ext cx="4764274" cy="1296144"/>
          </a:xfrm>
          <a:prstGeom prst="rect">
            <a:avLst/>
          </a:prstGeom>
          <a:noFill/>
          <a:ln>
            <a:noFill/>
          </a:ln>
        </p:spPr>
        <p:txBody>
          <a:bodyPr wrap="square" lIns="0" tIns="0" rIns="0" bIns="0" anchor="t"/>
          <a:lstStyle/>
          <a:p>
            <a:pPr indent="12700">
              <a:lnSpc>
                <a:spcPts val="2000"/>
              </a:lnSpc>
              <a:spcAft>
                <a:spcPts val="1100"/>
              </a:spcAft>
              <a:defRPr lang="en-US"/>
            </a:pPr>
            <a:r>
              <a:rPr lang="en-US" sz="1500" dirty="0">
                <a:solidFill>
                  <a:srgbClr val="333E48"/>
                </a:solidFill>
                <a:ea typeface="Whitney (OTF) Book" charset="77"/>
                <a:cs typeface="Whitney (OTF) Book" charset="77"/>
              </a:rPr>
              <a:t>The fun doesn’t stop when you leave work. Keep challenging your coworkers (and yourself) to get healthier, whether you’re at home, headed to the gym, or between meetings.  Our mobile app has all the same, great features as the website — and even more convenience.</a:t>
            </a:r>
            <a:endParaRPr sz="1500" dirty="0">
              <a:solidFill>
                <a:srgbClr val="333E48"/>
              </a:solidFill>
              <a:ea typeface="Whitney (OTF) Book" charset="77"/>
              <a:cs typeface="Whitney (OTF) Book" charset="77"/>
            </a:endParaRPr>
          </a:p>
        </p:txBody>
      </p:sp>
      <p:sp>
        <p:nvSpPr>
          <p:cNvPr id="8" name="TextBox 9">
            <a:extLst>
              <a:ext uri="{FF2B5EF4-FFF2-40B4-BE49-F238E27FC236}">
                <a16:creationId xmlns:a16="http://schemas.microsoft.com/office/drawing/2014/main" id="{8E635789-775B-4212-A7B1-4BE096F2A869}"/>
              </a:ext>
            </a:extLst>
          </p:cNvPr>
          <p:cNvSpPr txBox="1"/>
          <p:nvPr/>
        </p:nvSpPr>
        <p:spPr>
          <a:xfrm>
            <a:off x="563074" y="8611382"/>
            <a:ext cx="3884084" cy="216024"/>
          </a:xfrm>
          <a:prstGeom prst="rect">
            <a:avLst/>
          </a:prstGeom>
          <a:noFill/>
          <a:ln>
            <a:noFill/>
          </a:ln>
        </p:spPr>
        <p:txBody>
          <a:bodyPr wrap="square" lIns="0" tIns="0" rIns="0" bIns="0" anchor="t"/>
          <a:lstStyle/>
          <a:p>
            <a:pPr>
              <a:lnSpc>
                <a:spcPts val="1300"/>
              </a:lnSpc>
              <a:tabLst>
                <a:tab pos="1257300" algn="l"/>
              </a:tabLst>
              <a:defRPr lang="en-US"/>
            </a:pPr>
            <a:r>
              <a:rPr lang="en-US" sz="1000" dirty="0">
                <a:solidFill>
                  <a:srgbClr val="333E48"/>
                </a:solidFill>
                <a:latin typeface="Whitney (OTF) Book" charset="77"/>
                <a:ea typeface="Whitney (OTF) Book" charset="77"/>
                <a:cs typeface="Whitney (OTF) Book" charset="77"/>
              </a:rPr>
              <a:t>Get the </a:t>
            </a:r>
            <a:r>
              <a:rPr lang="en-US" sz="1000" b="1" dirty="0">
                <a:solidFill>
                  <a:srgbClr val="008EA8"/>
                </a:solidFill>
                <a:latin typeface="Whitney Semibold" pitchFamily="2" charset="0"/>
                <a:ea typeface="Whitney (OTF) Book" charset="77"/>
                <a:cs typeface="Whitney (OTF) Book" charset="77"/>
              </a:rPr>
              <a:t>free</a:t>
            </a:r>
            <a:r>
              <a:rPr lang="en-US" sz="1000" dirty="0">
                <a:solidFill>
                  <a:srgbClr val="333E48"/>
                </a:solidFill>
                <a:latin typeface="Whitney (OTF) Book" charset="77"/>
                <a:ea typeface="Whitney (OTF) Book" charset="77"/>
                <a:cs typeface="Whitney (OTF) Book" charset="77"/>
              </a:rPr>
              <a:t> mobile app today from the App Store or on Google Play.</a:t>
            </a:r>
            <a:endParaRPr sz="1000" b="1" dirty="0">
              <a:solidFill>
                <a:srgbClr val="008EA8"/>
              </a:solidFill>
              <a:latin typeface="Whitney Semibold" pitchFamily="2" charset="0"/>
              <a:ea typeface="Whitney (OTF) Book" charset="77"/>
              <a:cs typeface="Whitney (OTF) Book" charset="7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p:nvPr/>
        </p:nvSpPr>
        <p:spPr>
          <a:xfrm>
            <a:off x="573832" y="2681912"/>
            <a:ext cx="1601367" cy="304795"/>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Track progress</a:t>
            </a:r>
            <a:endParaRPr sz="1200" b="1" dirty="0">
              <a:solidFill>
                <a:srgbClr val="333E48"/>
              </a:solidFill>
              <a:ea typeface="Whitney (OTF) Semibold" charset="77"/>
              <a:cs typeface="Whitney (OTF) Semibold" charset="77"/>
            </a:endParaRPr>
          </a:p>
        </p:txBody>
      </p:sp>
      <p:sp>
        <p:nvSpPr>
          <p:cNvPr id="9" name="TextBox 9"/>
          <p:cNvSpPr txBox="1"/>
          <p:nvPr/>
        </p:nvSpPr>
        <p:spPr>
          <a:xfrm>
            <a:off x="578180" y="8341568"/>
            <a:ext cx="3019988" cy="455638"/>
          </a:xfrm>
          <a:prstGeom prst="rect">
            <a:avLst/>
          </a:prstGeom>
          <a:noFill/>
          <a:ln>
            <a:noFill/>
          </a:ln>
        </p:spPr>
        <p:txBody>
          <a:bodyPr wrap="square" lIns="0" tIns="0" rIns="0" bIns="0" anchor="t"/>
          <a:lstStyle/>
          <a:p>
            <a:pPr>
              <a:tabLst>
                <a:tab pos="1257300" algn="l"/>
              </a:tabLst>
              <a:defRPr lang="en-US"/>
            </a:pPr>
            <a:r>
              <a:rPr lang="en-US" sz="1000" b="1" dirty="0">
                <a:solidFill>
                  <a:srgbClr val="333E48"/>
                </a:solidFill>
                <a:ea typeface="Whitney (OTF) Medium" charset="77"/>
                <a:cs typeface="Whitney (OTF) Medium" charset="77"/>
              </a:rPr>
              <a:t>Not a member yet?</a:t>
            </a:r>
          </a:p>
          <a:p>
            <a:pPr>
              <a:lnSpc>
                <a:spcPts val="1300"/>
              </a:lnSpc>
              <a:tabLst>
                <a:tab pos="1257300" algn="l"/>
              </a:tabLst>
              <a:defRPr lang="en-US"/>
            </a:pPr>
            <a:r>
              <a:rPr lang="en-US" sz="1000" dirty="0">
                <a:solidFill>
                  <a:srgbClr val="333E48"/>
                </a:solidFill>
                <a:ea typeface="Whitney (OTF) Book" charset="77"/>
                <a:cs typeface="Whitney (OTF) Book" charset="77"/>
              </a:rPr>
              <a:t>Don’t miss out on all the fun! Get started today by going to </a:t>
            </a:r>
            <a:r>
              <a:rPr lang="en-US" sz="1000" dirty="0">
                <a:solidFill>
                  <a:srgbClr val="008EA8"/>
                </a:solidFill>
                <a:ea typeface="Whitney (OTF) Book" charset="77"/>
                <a:cs typeface="Whitney (OTF) Book" charset="77"/>
              </a:rPr>
              <a:t>join.virginpulse.com/</a:t>
            </a:r>
            <a:r>
              <a:rPr lang="hr-BA" sz="1000" dirty="0">
                <a:solidFill>
                  <a:srgbClr val="008EA8"/>
                </a:solidFill>
                <a:ea typeface="Whitney (OTF) Book" charset="77"/>
                <a:cs typeface="Whitney (OTF) Book" charset="77"/>
              </a:rPr>
              <a:t>COMPANY</a:t>
            </a:r>
            <a:endParaRPr sz="1000" dirty="0">
              <a:solidFill>
                <a:srgbClr val="008EA8"/>
              </a:solidFill>
              <a:ea typeface="Whitney (OTF) Book" charset="77"/>
              <a:cs typeface="Whitney (OTF) Book" charset="77"/>
            </a:endParaRPr>
          </a:p>
        </p:txBody>
      </p:sp>
      <p:sp>
        <p:nvSpPr>
          <p:cNvPr id="15" name="Rectangle 14">
            <a:extLst>
              <a:ext uri="{FF2B5EF4-FFF2-40B4-BE49-F238E27FC236}">
                <a16:creationId xmlns:a16="http://schemas.microsoft.com/office/drawing/2014/main" id="{78FA3688-CBFD-074C-A0EA-8DD8D82A85CB}"/>
              </a:ext>
            </a:extLst>
          </p:cNvPr>
          <p:cNvSpPr/>
          <p:nvPr/>
        </p:nvSpPr>
        <p:spPr>
          <a:xfrm flipH="1">
            <a:off x="4822304" y="8413576"/>
            <a:ext cx="2592288" cy="4823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6">
            <a:extLst>
              <a:ext uri="{FF2B5EF4-FFF2-40B4-BE49-F238E27FC236}">
                <a16:creationId xmlns:a16="http://schemas.microsoft.com/office/drawing/2014/main" id="{270759F5-809C-FC4E-9709-87F42BF5B72B}"/>
              </a:ext>
            </a:extLst>
          </p:cNvPr>
          <p:cNvSpPr txBox="1"/>
          <p:nvPr/>
        </p:nvSpPr>
        <p:spPr>
          <a:xfrm>
            <a:off x="645840" y="5479466"/>
            <a:ext cx="1224135" cy="448811"/>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Compete in challenges</a:t>
            </a:r>
            <a:endParaRPr sz="1200" b="1" dirty="0">
              <a:solidFill>
                <a:srgbClr val="333E48"/>
              </a:solidFill>
              <a:ea typeface="Whitney (OTF) Semibold" charset="77"/>
              <a:cs typeface="Whitney (OTF) Semibold" charset="77"/>
            </a:endParaRPr>
          </a:p>
        </p:txBody>
      </p:sp>
      <p:sp>
        <p:nvSpPr>
          <p:cNvPr id="22" name="TextBox 7">
            <a:extLst>
              <a:ext uri="{FF2B5EF4-FFF2-40B4-BE49-F238E27FC236}">
                <a16:creationId xmlns:a16="http://schemas.microsoft.com/office/drawing/2014/main" id="{BE2837A2-3232-A34F-963A-9CF98331010D}"/>
              </a:ext>
            </a:extLst>
          </p:cNvPr>
          <p:cNvSpPr txBox="1"/>
          <p:nvPr/>
        </p:nvSpPr>
        <p:spPr>
          <a:xfrm>
            <a:off x="645840" y="6055530"/>
            <a:ext cx="1584176" cy="720080"/>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Check your progress                            in a challenge by using                               team and individual                leaderboards. </a:t>
            </a:r>
            <a:endParaRPr sz="1000" b="1" dirty="0">
              <a:solidFill>
                <a:srgbClr val="333E48"/>
              </a:solidFill>
              <a:ea typeface="Whitney (OTF) Semibold" charset="77"/>
              <a:cs typeface="Whitney (OTF) Semibold" charset="77"/>
            </a:endParaRPr>
          </a:p>
        </p:txBody>
      </p:sp>
      <p:sp>
        <p:nvSpPr>
          <p:cNvPr id="36" name="TextBox 6">
            <a:extLst>
              <a:ext uri="{FF2B5EF4-FFF2-40B4-BE49-F238E27FC236}">
                <a16:creationId xmlns:a16="http://schemas.microsoft.com/office/drawing/2014/main" id="{9026FB9D-69B6-174A-A570-E38612312163}"/>
              </a:ext>
            </a:extLst>
          </p:cNvPr>
          <p:cNvSpPr txBox="1"/>
          <p:nvPr/>
        </p:nvSpPr>
        <p:spPr>
          <a:xfrm>
            <a:off x="4174232" y="5490224"/>
            <a:ext cx="1512167" cy="304795"/>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Sync* your steps</a:t>
            </a:r>
            <a:endParaRPr sz="1200" b="1" dirty="0">
              <a:solidFill>
                <a:srgbClr val="333E48"/>
              </a:solidFill>
              <a:ea typeface="Whitney (OTF) Semibold" charset="77"/>
              <a:cs typeface="Whitney (OTF) Semibold" charset="77"/>
            </a:endParaRPr>
          </a:p>
        </p:txBody>
      </p:sp>
      <p:sp>
        <p:nvSpPr>
          <p:cNvPr id="38" name="TextBox 6">
            <a:extLst>
              <a:ext uri="{FF2B5EF4-FFF2-40B4-BE49-F238E27FC236}">
                <a16:creationId xmlns:a16="http://schemas.microsoft.com/office/drawing/2014/main" id="{07142236-940C-4347-8597-8E0B782E7F8F}"/>
              </a:ext>
            </a:extLst>
          </p:cNvPr>
          <p:cNvSpPr txBox="1"/>
          <p:nvPr/>
        </p:nvSpPr>
        <p:spPr>
          <a:xfrm>
            <a:off x="4174233" y="2678615"/>
            <a:ext cx="1368152" cy="304795"/>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Get healthy tips                          from cards</a:t>
            </a:r>
            <a:endParaRPr sz="1200" b="1" dirty="0">
              <a:solidFill>
                <a:srgbClr val="333E48"/>
              </a:solidFill>
              <a:ea typeface="Whitney (OTF) Semibold" charset="77"/>
              <a:cs typeface="Whitney (OTF) Semibold" charset="77"/>
            </a:endParaRPr>
          </a:p>
        </p:txBody>
      </p:sp>
      <p:sp>
        <p:nvSpPr>
          <p:cNvPr id="39" name="TextBox 7">
            <a:extLst>
              <a:ext uri="{FF2B5EF4-FFF2-40B4-BE49-F238E27FC236}">
                <a16:creationId xmlns:a16="http://schemas.microsoft.com/office/drawing/2014/main" id="{81CFFEB2-BF02-2746-A742-C80B69684D2A}"/>
              </a:ext>
            </a:extLst>
          </p:cNvPr>
          <p:cNvSpPr txBox="1"/>
          <p:nvPr/>
        </p:nvSpPr>
        <p:spPr>
          <a:xfrm>
            <a:off x="4174232" y="3254679"/>
            <a:ext cx="1584176" cy="720079"/>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Read, complete, and share                    your </a:t>
            </a:r>
            <a:r>
              <a:rPr lang="hr-BA" sz="1000" dirty="0">
                <a:solidFill>
                  <a:srgbClr val="333E48"/>
                </a:solidFill>
                <a:ea typeface="Whitney (OTF) Book" charset="77"/>
                <a:cs typeface="Whitney (OTF) Book" charset="77"/>
              </a:rPr>
              <a:t>D</a:t>
            </a:r>
            <a:r>
              <a:rPr lang="en-US" sz="1000" dirty="0" err="1">
                <a:solidFill>
                  <a:srgbClr val="333E48"/>
                </a:solidFill>
                <a:ea typeface="Whitney (OTF) Book" charset="77"/>
                <a:cs typeface="Whitney (OTF) Book" charset="77"/>
              </a:rPr>
              <a:t>aily</a:t>
            </a:r>
            <a:r>
              <a:rPr lang="en-US" sz="1000" dirty="0">
                <a:solidFill>
                  <a:srgbClr val="333E48"/>
                </a:solidFill>
                <a:ea typeface="Whitney (OTF) Book" charset="77"/>
                <a:cs typeface="Whitney (OTF) Book" charset="77"/>
              </a:rPr>
              <a:t> </a:t>
            </a:r>
            <a:r>
              <a:rPr lang="hr-BA" sz="1000" dirty="0">
                <a:solidFill>
                  <a:srgbClr val="333E48"/>
                </a:solidFill>
                <a:ea typeface="Whitney (OTF) Book" charset="77"/>
                <a:cs typeface="Whitney (OTF) Book" charset="77"/>
              </a:rPr>
              <a:t>C</a:t>
            </a:r>
            <a:r>
              <a:rPr lang="en-US" sz="1000" dirty="0" err="1">
                <a:solidFill>
                  <a:srgbClr val="333E48"/>
                </a:solidFill>
                <a:ea typeface="Whitney (OTF) Book" charset="77"/>
                <a:cs typeface="Whitney (OTF) Book" charset="77"/>
              </a:rPr>
              <a:t>ards</a:t>
            </a:r>
            <a:r>
              <a:rPr lang="en-US" sz="1000" dirty="0">
                <a:solidFill>
                  <a:srgbClr val="333E48"/>
                </a:solidFill>
                <a:ea typeface="Whitney (OTF) Book" charset="77"/>
                <a:cs typeface="Whitney (OTF) Book" charset="77"/>
              </a:rPr>
              <a:t> to explore                         new ways to get healthier                           — and earn rewards!</a:t>
            </a:r>
            <a:endParaRPr sz="1000" b="1" dirty="0">
              <a:solidFill>
                <a:srgbClr val="333E48"/>
              </a:solidFill>
              <a:ea typeface="Whitney (OTF) Semibold" charset="77"/>
              <a:cs typeface="Whitney (OTF) Semibold" charset="77"/>
            </a:endParaRPr>
          </a:p>
        </p:txBody>
      </p:sp>
      <p:sp>
        <p:nvSpPr>
          <p:cNvPr id="40" name="TextBox 7">
            <a:extLst>
              <a:ext uri="{FF2B5EF4-FFF2-40B4-BE49-F238E27FC236}">
                <a16:creationId xmlns:a16="http://schemas.microsoft.com/office/drawing/2014/main" id="{9420CA60-BC1F-F846-8424-F53C1F71EFF0}"/>
              </a:ext>
            </a:extLst>
          </p:cNvPr>
          <p:cNvSpPr txBox="1"/>
          <p:nvPr/>
        </p:nvSpPr>
        <p:spPr>
          <a:xfrm>
            <a:off x="573832" y="3401992"/>
            <a:ext cx="1512168" cy="432048"/>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 Check your progress and </a:t>
            </a:r>
          </a:p>
          <a:p>
            <a:pPr>
              <a:defRPr lang="en-US"/>
            </a:pPr>
            <a:r>
              <a:rPr lang="en-US" sz="1000" dirty="0">
                <a:solidFill>
                  <a:srgbClr val="333E48"/>
                </a:solidFill>
                <a:ea typeface="Whitney (OTF) Book" charset="77"/>
                <a:cs typeface="Whitney (OTF) Book" charset="77"/>
              </a:rPr>
              <a:t>   milestones.  </a:t>
            </a:r>
          </a:p>
        </p:txBody>
      </p:sp>
      <p:sp>
        <p:nvSpPr>
          <p:cNvPr id="42" name="TextBox 7">
            <a:extLst>
              <a:ext uri="{FF2B5EF4-FFF2-40B4-BE49-F238E27FC236}">
                <a16:creationId xmlns:a16="http://schemas.microsoft.com/office/drawing/2014/main" id="{8E8C7AB7-8D7B-064C-AEA2-A3221FCA77D6}"/>
              </a:ext>
            </a:extLst>
          </p:cNvPr>
          <p:cNvSpPr txBox="1"/>
          <p:nvPr/>
        </p:nvSpPr>
        <p:spPr>
          <a:xfrm>
            <a:off x="573832" y="2969944"/>
            <a:ext cx="2160240" cy="432048"/>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 Track your steps and</a:t>
            </a:r>
          </a:p>
          <a:p>
            <a:pPr>
              <a:defRPr lang="en-US"/>
            </a:pPr>
            <a:r>
              <a:rPr lang="en-US" sz="1000" dirty="0">
                <a:solidFill>
                  <a:srgbClr val="333E48"/>
                </a:solidFill>
                <a:ea typeface="Whitney (OTF) Book" charset="77"/>
                <a:cs typeface="Whitney (OTF) Book" charset="77"/>
              </a:rPr>
              <a:t>   other activities.     </a:t>
            </a:r>
          </a:p>
        </p:txBody>
      </p:sp>
      <p:sp>
        <p:nvSpPr>
          <p:cNvPr id="43" name="TextBox 7">
            <a:extLst>
              <a:ext uri="{FF2B5EF4-FFF2-40B4-BE49-F238E27FC236}">
                <a16:creationId xmlns:a16="http://schemas.microsoft.com/office/drawing/2014/main" id="{0D8C1A76-4025-0544-8649-26FFF87B8F16}"/>
              </a:ext>
            </a:extLst>
          </p:cNvPr>
          <p:cNvSpPr txBox="1"/>
          <p:nvPr/>
        </p:nvSpPr>
        <p:spPr>
          <a:xfrm>
            <a:off x="573832" y="3834040"/>
            <a:ext cx="1512168" cy="216024"/>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 </a:t>
            </a:r>
            <a:r>
              <a:rPr lang="hr-BA" sz="1000" dirty="0">
                <a:solidFill>
                  <a:srgbClr val="333E48"/>
                </a:solidFill>
                <a:ea typeface="Whitney (OTF) Book" charset="77"/>
                <a:cs typeface="Whitney (OTF) Book" charset="77"/>
              </a:rPr>
              <a:t>See your</a:t>
            </a:r>
            <a:r>
              <a:rPr lang="en-US" sz="1000" dirty="0">
                <a:solidFill>
                  <a:srgbClr val="333E48"/>
                </a:solidFill>
                <a:ea typeface="Whitney (OTF) Book" charset="77"/>
                <a:cs typeface="Whitney (OTF) Book" charset="77"/>
              </a:rPr>
              <a:t> rewards.</a:t>
            </a:r>
          </a:p>
        </p:txBody>
      </p:sp>
      <p:sp>
        <p:nvSpPr>
          <p:cNvPr id="44" name="TextBox 7">
            <a:extLst>
              <a:ext uri="{FF2B5EF4-FFF2-40B4-BE49-F238E27FC236}">
                <a16:creationId xmlns:a16="http://schemas.microsoft.com/office/drawing/2014/main" id="{3AE4C4C6-D061-DD4E-A5D0-70E1B2940108}"/>
              </a:ext>
            </a:extLst>
          </p:cNvPr>
          <p:cNvSpPr txBox="1"/>
          <p:nvPr/>
        </p:nvSpPr>
        <p:spPr>
          <a:xfrm>
            <a:off x="573832" y="4122072"/>
            <a:ext cx="1512168" cy="216024"/>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 Track </a:t>
            </a:r>
            <a:r>
              <a:rPr lang="hr-BA" sz="1000" dirty="0">
                <a:solidFill>
                  <a:srgbClr val="333E48"/>
                </a:solidFill>
                <a:ea typeface="Whitney (OTF) Book" charset="77"/>
                <a:cs typeface="Whitney (OTF) Book" charset="77"/>
              </a:rPr>
              <a:t>H</a:t>
            </a:r>
            <a:r>
              <a:rPr lang="en-US" sz="1000" dirty="0" err="1">
                <a:solidFill>
                  <a:srgbClr val="333E48"/>
                </a:solidFill>
                <a:ea typeface="Whitney (OTF) Book" charset="77"/>
                <a:cs typeface="Whitney (OTF) Book" charset="77"/>
              </a:rPr>
              <a:t>ealthy</a:t>
            </a:r>
            <a:r>
              <a:rPr lang="en-US" sz="1000" dirty="0">
                <a:solidFill>
                  <a:srgbClr val="333E48"/>
                </a:solidFill>
                <a:ea typeface="Whitney (OTF) Book" charset="77"/>
                <a:cs typeface="Whitney (OTF) Book" charset="77"/>
              </a:rPr>
              <a:t> </a:t>
            </a:r>
            <a:r>
              <a:rPr lang="hr-BA" sz="1000" dirty="0">
                <a:solidFill>
                  <a:srgbClr val="333E48"/>
                </a:solidFill>
                <a:ea typeface="Whitney (OTF) Book" charset="77"/>
                <a:cs typeface="Whitney (OTF) Book" charset="77"/>
              </a:rPr>
              <a:t>H</a:t>
            </a:r>
            <a:r>
              <a:rPr lang="en-US" sz="1000" dirty="0" err="1">
                <a:solidFill>
                  <a:srgbClr val="333E48"/>
                </a:solidFill>
                <a:ea typeface="Whitney (OTF) Book" charset="77"/>
                <a:cs typeface="Whitney (OTF) Book" charset="77"/>
              </a:rPr>
              <a:t>abits</a:t>
            </a:r>
            <a:r>
              <a:rPr lang="en-US" sz="1000" dirty="0">
                <a:solidFill>
                  <a:srgbClr val="333E48"/>
                </a:solidFill>
                <a:ea typeface="Whitney (OTF) Book" charset="77"/>
                <a:cs typeface="Whitney (OTF) Book" charset="77"/>
              </a:rPr>
              <a:t>.</a:t>
            </a:r>
          </a:p>
        </p:txBody>
      </p:sp>
      <p:sp>
        <p:nvSpPr>
          <p:cNvPr id="46" name="TextBox 7">
            <a:extLst>
              <a:ext uri="{FF2B5EF4-FFF2-40B4-BE49-F238E27FC236}">
                <a16:creationId xmlns:a16="http://schemas.microsoft.com/office/drawing/2014/main" id="{DE9FB588-D10F-A84B-B8BF-36AF6E61B6BC}"/>
              </a:ext>
            </a:extLst>
          </p:cNvPr>
          <p:cNvSpPr txBox="1"/>
          <p:nvPr/>
        </p:nvSpPr>
        <p:spPr>
          <a:xfrm>
            <a:off x="4174232" y="5795019"/>
            <a:ext cx="1512168" cy="720080"/>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 Automatically sync</a:t>
            </a:r>
          </a:p>
          <a:p>
            <a:pPr>
              <a:defRPr lang="en-US"/>
            </a:pPr>
            <a:r>
              <a:rPr lang="en-US" sz="1000" dirty="0">
                <a:solidFill>
                  <a:srgbClr val="333E48"/>
                </a:solidFill>
                <a:ea typeface="Whitney (OTF) Book" charset="77"/>
                <a:cs typeface="Whitney (OTF) Book" charset="77"/>
              </a:rPr>
              <a:t>  information from your</a:t>
            </a:r>
          </a:p>
          <a:p>
            <a:pPr>
              <a:defRPr lang="en-US"/>
            </a:pPr>
            <a:r>
              <a:rPr lang="en-US" sz="1000" dirty="0">
                <a:solidFill>
                  <a:srgbClr val="333E48"/>
                </a:solidFill>
                <a:ea typeface="Whitney (OTF) Book" charset="77"/>
                <a:cs typeface="Whitney (OTF) Book" charset="77"/>
              </a:rPr>
              <a:t>  </a:t>
            </a:r>
            <a:r>
              <a:rPr lang="hr-BA" sz="1000" dirty="0">
                <a:solidFill>
                  <a:srgbClr val="333E48"/>
                </a:solidFill>
                <a:ea typeface="Whitney (OTF) Book" charset="77"/>
                <a:cs typeface="Whitney (OTF) Book" charset="77"/>
              </a:rPr>
              <a:t>fitness tracker </a:t>
            </a:r>
            <a:r>
              <a:rPr lang="en-US" sz="1000" dirty="0">
                <a:solidFill>
                  <a:srgbClr val="333E48"/>
                </a:solidFill>
                <a:ea typeface="Whitney (OTF) Book" charset="77"/>
                <a:cs typeface="Whitney (OTF) Book" charset="77"/>
              </a:rPr>
              <a:t>to your app</a:t>
            </a:r>
          </a:p>
          <a:p>
            <a:pPr>
              <a:defRPr lang="en-US"/>
            </a:pPr>
            <a:r>
              <a:rPr lang="en-US" sz="1000" dirty="0">
                <a:solidFill>
                  <a:srgbClr val="333E48"/>
                </a:solidFill>
                <a:ea typeface="Whitney (OTF) Book" charset="77"/>
                <a:cs typeface="Whitney (OTF) Book" charset="77"/>
              </a:rPr>
              <a:t>  — and earn even more!</a:t>
            </a:r>
          </a:p>
        </p:txBody>
      </p:sp>
      <p:sp>
        <p:nvSpPr>
          <p:cNvPr id="48" name="TextBox 7">
            <a:extLst>
              <a:ext uri="{FF2B5EF4-FFF2-40B4-BE49-F238E27FC236}">
                <a16:creationId xmlns:a16="http://schemas.microsoft.com/office/drawing/2014/main" id="{E0C6D014-7362-0445-9A67-C9BB97D7F0C7}"/>
              </a:ext>
            </a:extLst>
          </p:cNvPr>
          <p:cNvSpPr txBox="1"/>
          <p:nvPr/>
        </p:nvSpPr>
        <p:spPr>
          <a:xfrm>
            <a:off x="4174232" y="6515099"/>
            <a:ext cx="1512168" cy="576065"/>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 No fitness tracker? Use</a:t>
            </a:r>
          </a:p>
          <a:p>
            <a:pPr>
              <a:defRPr lang="en-US"/>
            </a:pPr>
            <a:r>
              <a:rPr lang="en-US" sz="1000" dirty="0">
                <a:solidFill>
                  <a:srgbClr val="333E48"/>
                </a:solidFill>
                <a:ea typeface="Whitney (OTF) Book" charset="77"/>
                <a:cs typeface="Whitney (OTF) Book" charset="77"/>
              </a:rPr>
              <a:t>   the app to track your</a:t>
            </a:r>
          </a:p>
          <a:p>
            <a:pPr>
              <a:defRPr lang="en-US"/>
            </a:pPr>
            <a:r>
              <a:rPr lang="en-US" sz="1000" dirty="0">
                <a:solidFill>
                  <a:srgbClr val="333E48"/>
                </a:solidFill>
                <a:ea typeface="Whitney (OTF) Book" charset="77"/>
                <a:cs typeface="Whitney (OTF) Book" charset="77"/>
              </a:rPr>
              <a:t>   steps and get rewarded.</a:t>
            </a:r>
          </a:p>
        </p:txBody>
      </p:sp>
      <p:sp>
        <p:nvSpPr>
          <p:cNvPr id="49" name="TextBox 7">
            <a:extLst>
              <a:ext uri="{FF2B5EF4-FFF2-40B4-BE49-F238E27FC236}">
                <a16:creationId xmlns:a16="http://schemas.microsoft.com/office/drawing/2014/main" id="{FF7A94B9-3CF5-674B-AAEC-1C37DDAA7557}"/>
              </a:ext>
            </a:extLst>
          </p:cNvPr>
          <p:cNvSpPr txBox="1"/>
          <p:nvPr/>
        </p:nvSpPr>
        <p:spPr>
          <a:xfrm>
            <a:off x="4174232" y="7117432"/>
            <a:ext cx="1512168" cy="648072"/>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 You can also sync your</a:t>
            </a:r>
          </a:p>
          <a:p>
            <a:pPr>
              <a:defRPr lang="en-US"/>
            </a:pPr>
            <a:r>
              <a:rPr lang="en-US" sz="1000" dirty="0">
                <a:solidFill>
                  <a:srgbClr val="333E48"/>
                </a:solidFill>
                <a:ea typeface="Whitney (OTF) Book" charset="77"/>
                <a:cs typeface="Whitney (OTF) Book" charset="77"/>
              </a:rPr>
              <a:t>    activity using other</a:t>
            </a:r>
          </a:p>
          <a:p>
            <a:pPr>
              <a:defRPr lang="en-US"/>
            </a:pPr>
            <a:r>
              <a:rPr lang="en-US" sz="1000" dirty="0">
                <a:solidFill>
                  <a:srgbClr val="333E48"/>
                </a:solidFill>
                <a:ea typeface="Whitney (OTF) Book" charset="77"/>
                <a:cs typeface="Whitney (OTF) Book" charset="77"/>
              </a:rPr>
              <a:t>    compatible devices and</a:t>
            </a:r>
          </a:p>
          <a:p>
            <a:pPr>
              <a:defRPr lang="en-US"/>
            </a:pPr>
            <a:r>
              <a:rPr lang="en-US" sz="1000" dirty="0">
                <a:solidFill>
                  <a:srgbClr val="333E48"/>
                </a:solidFill>
                <a:ea typeface="Whitney (OTF) Book" charset="77"/>
                <a:cs typeface="Whitney (OTF) Book" charset="77"/>
              </a:rPr>
              <a:t>    apps.</a:t>
            </a:r>
          </a:p>
        </p:txBody>
      </p:sp>
      <p:sp>
        <p:nvSpPr>
          <p:cNvPr id="50" name="TextBox 7">
            <a:extLst>
              <a:ext uri="{FF2B5EF4-FFF2-40B4-BE49-F238E27FC236}">
                <a16:creationId xmlns:a16="http://schemas.microsoft.com/office/drawing/2014/main" id="{D245E15E-BEBF-9542-B3E4-F110575BA4B9}"/>
              </a:ext>
            </a:extLst>
          </p:cNvPr>
          <p:cNvSpPr txBox="1"/>
          <p:nvPr/>
        </p:nvSpPr>
        <p:spPr>
          <a:xfrm>
            <a:off x="4177298" y="8150696"/>
            <a:ext cx="3165286" cy="1008112"/>
          </a:xfrm>
          <a:prstGeom prst="rect">
            <a:avLst/>
          </a:prstGeom>
          <a:noFill/>
          <a:ln>
            <a:noFill/>
          </a:ln>
        </p:spPr>
        <p:txBody>
          <a:bodyPr wrap="square" lIns="0" tIns="0" rIns="0" bIns="0" anchor="t"/>
          <a:lstStyle/>
          <a:p>
            <a:pPr>
              <a:defRPr lang="en-US"/>
            </a:pPr>
            <a:r>
              <a:rPr lang="en-US" sz="1000" i="1" dirty="0">
                <a:solidFill>
                  <a:srgbClr val="333E48"/>
                </a:solidFill>
                <a:ea typeface="Whitney (OTF) Book" charset="77"/>
                <a:cs typeface="Whitney (OTF) Book" charset="77"/>
              </a:rPr>
              <a:t>*Syncing is the simple process of uploading information from your fitness tracker to the</a:t>
            </a:r>
            <a:r>
              <a:rPr lang="hr-BA" sz="1000" i="1" dirty="0">
                <a:solidFill>
                  <a:srgbClr val="333E48"/>
                </a:solidFill>
                <a:ea typeface="Whitney (OTF) Book" charset="77"/>
                <a:cs typeface="Whitney (OTF) Book" charset="77"/>
              </a:rPr>
              <a:t> </a:t>
            </a:r>
            <a:r>
              <a:rPr lang="en-US" sz="1000" i="1" dirty="0">
                <a:solidFill>
                  <a:srgbClr val="333E48"/>
                </a:solidFill>
                <a:ea typeface="Whitney (OTF) Book" charset="77"/>
                <a:cs typeface="Whitney (OTF) Book" charset="77"/>
              </a:rPr>
              <a:t>mobile app, so it’s all in</a:t>
            </a:r>
            <a:r>
              <a:rPr lang="hr-BA" sz="1000" i="1" dirty="0">
                <a:solidFill>
                  <a:srgbClr val="333E48"/>
                </a:solidFill>
                <a:ea typeface="Whitney (OTF) Book" charset="77"/>
                <a:cs typeface="Whitney (OTF) Book" charset="77"/>
              </a:rPr>
              <a:t> </a:t>
            </a:r>
            <a:r>
              <a:rPr lang="en-US" sz="1000" i="1" dirty="0">
                <a:solidFill>
                  <a:srgbClr val="333E48"/>
                </a:solidFill>
                <a:ea typeface="Whitney (OTF) Book" charset="77"/>
                <a:cs typeface="Whitney (OTF) Book" charset="77"/>
              </a:rPr>
              <a:t>one place.</a:t>
            </a:r>
          </a:p>
        </p:txBody>
      </p:sp>
      <p:sp>
        <p:nvSpPr>
          <p:cNvPr id="2" name="Content Placeholder 1">
            <a:extLst>
              <a:ext uri="{FF2B5EF4-FFF2-40B4-BE49-F238E27FC236}">
                <a16:creationId xmlns:a16="http://schemas.microsoft.com/office/drawing/2014/main" id="{DD238645-F9C6-4F48-8CF6-0ACF81662B8A}"/>
              </a:ext>
            </a:extLst>
          </p:cNvPr>
          <p:cNvSpPr>
            <a:spLocks noGrp="1"/>
          </p:cNvSpPr>
          <p:nvPr>
            <p:ph sz="quarter" idx="13"/>
          </p:nvPr>
        </p:nvSpPr>
        <p:spPr/>
        <p:txBody>
          <a:bodyPr/>
          <a:lstStyle/>
          <a:p>
            <a:endParaRPr lang="en-US"/>
          </a:p>
        </p:txBody>
      </p:sp>
      <p:sp>
        <p:nvSpPr>
          <p:cNvPr id="23" name="TextBox 8">
            <a:extLst>
              <a:ext uri="{FF2B5EF4-FFF2-40B4-BE49-F238E27FC236}">
                <a16:creationId xmlns:a16="http://schemas.microsoft.com/office/drawing/2014/main" id="{816161A1-5193-46F7-8317-FB0CC894A1BB}"/>
              </a:ext>
            </a:extLst>
          </p:cNvPr>
          <p:cNvSpPr txBox="1"/>
          <p:nvPr/>
        </p:nvSpPr>
        <p:spPr>
          <a:xfrm>
            <a:off x="573832" y="899066"/>
            <a:ext cx="5256584" cy="961782"/>
          </a:xfrm>
          <a:prstGeom prst="rect">
            <a:avLst/>
          </a:prstGeom>
          <a:noFill/>
          <a:ln>
            <a:noFill/>
          </a:ln>
        </p:spPr>
        <p:txBody>
          <a:bodyPr wrap="square" lIns="0" tIns="0" rIns="0" bIns="0" anchor="t"/>
          <a:lstStyle/>
          <a:p>
            <a:pPr>
              <a:lnSpc>
                <a:spcPts val="1300"/>
              </a:lnSpc>
              <a:defRPr lang="en-US"/>
            </a:pPr>
            <a:r>
              <a:rPr lang="en-US" sz="1000" dirty="0">
                <a:solidFill>
                  <a:srgbClr val="333E48"/>
                </a:solidFill>
                <a:ea typeface="Whitney (OTF) Book" charset="77"/>
                <a:cs typeface="Whitney (OTF) Book" charset="77"/>
              </a:rPr>
              <a:t>Virgin Pulse’s mobile app puts the best features of the Virgin Pulse program right in the palm of your hand. Access your account anywhere, anytime, and keep track of your progress and rewards. Turn on your mobile alerts so you don’t miss out on fun challenges and other opportunities. </a:t>
            </a:r>
            <a:br>
              <a:rPr lang="hr-BA" sz="1000" dirty="0">
                <a:solidFill>
                  <a:srgbClr val="333E48"/>
                </a:solidFill>
                <a:ea typeface="Whitney (OTF) Book" charset="77"/>
                <a:cs typeface="Whitney (OTF) Book" charset="77"/>
              </a:rPr>
            </a:br>
            <a:r>
              <a:rPr lang="en-US" sz="1000" dirty="0">
                <a:solidFill>
                  <a:srgbClr val="333E48"/>
                </a:solidFill>
                <a:ea typeface="Whitney (OTF) Book" charset="77"/>
                <a:cs typeface="Whitney (OTF) Book" charset="77"/>
              </a:rPr>
              <a:t>Go to your phone’s </a:t>
            </a:r>
            <a:r>
              <a:rPr lang="en-US" sz="1000" b="1" dirty="0">
                <a:solidFill>
                  <a:srgbClr val="333E48"/>
                </a:solidFill>
                <a:ea typeface="Whitney (OTF) Book" charset="77"/>
                <a:cs typeface="Whitney (OTF) Book" charset="77"/>
              </a:rPr>
              <a:t>Settings</a:t>
            </a:r>
            <a:r>
              <a:rPr lang="en-US" sz="1000" dirty="0">
                <a:solidFill>
                  <a:srgbClr val="333E48"/>
                </a:solidFill>
                <a:ea typeface="Whitney (OTF) Book" charset="77"/>
                <a:cs typeface="Whitney (OTF) Book" charset="77"/>
              </a:rPr>
              <a:t> </a:t>
            </a:r>
            <a:r>
              <a:rPr lang="hr-BA" sz="1000" dirty="0">
                <a:solidFill>
                  <a:srgbClr val="333E48"/>
                </a:solidFill>
                <a:ea typeface="Whitney (OTF) Book" charset="77"/>
                <a:cs typeface="Whitney (OTF) Book" charset="77"/>
              </a:rPr>
              <a:t>and find</a:t>
            </a:r>
            <a:r>
              <a:rPr lang="en-US" sz="1000" dirty="0">
                <a:solidFill>
                  <a:srgbClr val="333E48"/>
                </a:solidFill>
                <a:ea typeface="Whitney (OTF) Book" charset="77"/>
                <a:cs typeface="Whitney (OTF) Book" charset="77"/>
              </a:rPr>
              <a:t> </a:t>
            </a:r>
            <a:r>
              <a:rPr lang="en-US" sz="1000" b="1" dirty="0">
                <a:solidFill>
                  <a:srgbClr val="333E48"/>
                </a:solidFill>
                <a:ea typeface="Whitney (OTF) Book" charset="77"/>
                <a:cs typeface="Whitney (OTF) Book" charset="77"/>
              </a:rPr>
              <a:t>Virgin Pulse </a:t>
            </a:r>
            <a:r>
              <a:rPr lang="hr-BA" sz="1000" dirty="0">
                <a:solidFill>
                  <a:srgbClr val="333E48"/>
                </a:solidFill>
                <a:ea typeface="Whitney (OTF) Book" charset="77"/>
                <a:cs typeface="Whitney (OTF) Book" charset="77"/>
              </a:rPr>
              <a:t>in your installed apps. Go to </a:t>
            </a:r>
            <a:r>
              <a:rPr lang="en-US" sz="1000" b="1" dirty="0">
                <a:solidFill>
                  <a:srgbClr val="333E48"/>
                </a:solidFill>
                <a:ea typeface="Whitney (OTF) Book" charset="77"/>
                <a:cs typeface="Whitney (OTF) Book" charset="77"/>
              </a:rPr>
              <a:t>Notifications</a:t>
            </a:r>
            <a:r>
              <a:rPr lang="en-US" sz="1000" dirty="0">
                <a:solidFill>
                  <a:srgbClr val="333E48"/>
                </a:solidFill>
                <a:ea typeface="Whitney (OTF) Book" charset="77"/>
                <a:cs typeface="Whitney (OTF) Book" charset="77"/>
              </a:rPr>
              <a:t> &gt; </a:t>
            </a:r>
            <a:r>
              <a:rPr lang="en-US" sz="1000" b="1" dirty="0">
                <a:solidFill>
                  <a:srgbClr val="333E48"/>
                </a:solidFill>
                <a:ea typeface="Whitney (OTF) Book" charset="77"/>
                <a:cs typeface="Whitney (OTF) Book" charset="77"/>
              </a:rPr>
              <a:t>Allow</a:t>
            </a:r>
            <a:r>
              <a:rPr lang="hr-BA" sz="1000" b="1" dirty="0">
                <a:solidFill>
                  <a:srgbClr val="333E48"/>
                </a:solidFill>
                <a:ea typeface="Whitney (OTF) Book" charset="77"/>
                <a:cs typeface="Whitney (OTF) Book" charset="77"/>
              </a:rPr>
              <a:t>/Show</a:t>
            </a:r>
            <a:r>
              <a:rPr lang="en-US" sz="1000" b="1" dirty="0">
                <a:solidFill>
                  <a:srgbClr val="333E48"/>
                </a:solidFill>
                <a:ea typeface="Whitney (OTF) Book" charset="77"/>
                <a:cs typeface="Whitney (OTF) Book" charset="77"/>
              </a:rPr>
              <a:t> Notifications</a:t>
            </a:r>
            <a:r>
              <a:rPr lang="en-US" sz="1000" dirty="0">
                <a:solidFill>
                  <a:srgbClr val="333E48"/>
                </a:solidFill>
                <a:ea typeface="Whitney (OTF) Book" charset="77"/>
                <a:cs typeface="Whitney (OTF) Book" charset="77"/>
              </a:rPr>
              <a:t>.</a:t>
            </a:r>
            <a:endParaRPr sz="1000" b="1" dirty="0">
              <a:solidFill>
                <a:srgbClr val="333E48"/>
              </a:solidFill>
              <a:ea typeface="Whitney (OTF) Semibold" charset="77"/>
              <a:cs typeface="Whitney (OTF) Semibold" charset="77"/>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20C4EBCAEBA5409CEFA22061C11D28" ma:contentTypeVersion="12" ma:contentTypeDescription="Create a new document." ma:contentTypeScope="" ma:versionID="cf769e98f0db1bafb73932898b5dc365">
  <xsd:schema xmlns:xsd="http://www.w3.org/2001/XMLSchema" xmlns:xs="http://www.w3.org/2001/XMLSchema" xmlns:p="http://schemas.microsoft.com/office/2006/metadata/properties" xmlns:ns2="38fbdfde-3104-4524-abbb-ccd253ab6e71" xmlns:ns3="77384554-7bde-46c7-b2e2-e7407604d544" targetNamespace="http://schemas.microsoft.com/office/2006/metadata/properties" ma:root="true" ma:fieldsID="aaa7ccfc98c378897601f0956a6aabe2" ns2:_="" ns3:_="">
    <xsd:import namespace="38fbdfde-3104-4524-abbb-ccd253ab6e71"/>
    <xsd:import namespace="77384554-7bde-46c7-b2e2-e7407604d54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Location" minOccurs="0"/>
                <xsd:element ref="ns2:MediaServiceDateTaken"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fbdfde-3104-4524-abbb-ccd253ab6e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7384554-7bde-46c7-b2e2-e7407604d54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77384554-7bde-46c7-b2e2-e7407604d544">
      <UserInfo>
        <DisplayName/>
        <AccountId xsi:nil="true"/>
        <AccountType/>
      </UserInfo>
    </SharedWithUsers>
  </documentManagement>
</p:properties>
</file>

<file path=customXml/itemProps1.xml><?xml version="1.0" encoding="utf-8"?>
<ds:datastoreItem xmlns:ds="http://schemas.openxmlformats.org/officeDocument/2006/customXml" ds:itemID="{8855A606-E2E4-4253-B786-EDF8095BD09A}">
  <ds:schemaRefs>
    <ds:schemaRef ds:uri="http://schemas.microsoft.com/sharepoint/v3/contenttype/forms"/>
  </ds:schemaRefs>
</ds:datastoreItem>
</file>

<file path=customXml/itemProps2.xml><?xml version="1.0" encoding="utf-8"?>
<ds:datastoreItem xmlns:ds="http://schemas.openxmlformats.org/officeDocument/2006/customXml" ds:itemID="{4153BEBF-BAFA-40B0-8385-D379B68180B4}"/>
</file>

<file path=customXml/itemProps3.xml><?xml version="1.0" encoding="utf-8"?>
<ds:datastoreItem xmlns:ds="http://schemas.openxmlformats.org/officeDocument/2006/customXml" ds:itemID="{A5B0B411-0C0A-4144-A2DC-56DB3C01C369}">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38fbdfde-3104-4524-abbb-ccd253ab6e71"/>
    <ds:schemaRef ds:uri="http://purl.org/dc/dcmitype/"/>
    <ds:schemaRef ds:uri="http://schemas.microsoft.com/office/infopath/2007/PartnerControls"/>
    <ds:schemaRef ds:uri="77384554-7bde-46c7-b2e2-e7407604d54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620</TotalTime>
  <Words>332</Words>
  <Application>Microsoft Office PowerPoint</Application>
  <PresentationFormat>Custom</PresentationFormat>
  <Paragraphs>29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Whitney (OTF) Book</vt:lpstr>
      <vt:lpstr>Whitney 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Marina Ilickovic</cp:lastModifiedBy>
  <cp:revision>72</cp:revision>
  <dcterms:modified xsi:type="dcterms:W3CDTF">2020-12-23T13:56:25Z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0x010100B320C4EBCAEBA5409CEFA22061C11D28</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ies>
</file>